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charts/chart1.xml" ContentType="application/vnd.openxmlformats-officedocument.drawingml.chart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charts/chart2.xml" ContentType="application/vnd.openxmlformats-officedocument.drawingml.chart+xml"/>
  <Override PartName="/ppt/theme/themeOverride1.xml" ContentType="application/vnd.openxmlformats-officedocument.themeOverride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theme/themeOverride2.xml" ContentType="application/vnd.openxmlformats-officedocument.themeOverride+xml"/>
  <Override PartName="/ppt/charts/chart7.xml" ContentType="application/vnd.openxmlformats-officedocument.drawingml.chart+xml"/>
  <Override PartName="/ppt/theme/themeOverride3.xml" ContentType="application/vnd.openxmlformats-officedocument.themeOverride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theme/themeOverride4.xml" ContentType="application/vnd.openxmlformats-officedocument.themeOverride+xml"/>
  <Override PartName="/ppt/charts/chart10.xml" ContentType="application/vnd.openxmlformats-officedocument.drawingml.chart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.xml" ContentType="application/vnd.openxmlformats-officedocument.presentationml.notesSlide+xml"/>
  <Override PartName="/ppt/charts/chart11.xml" ContentType="application/vnd.openxmlformats-officedocument.drawingml.chart+xml"/>
  <Override PartName="/ppt/charts/chart12.xml" ContentType="application/vnd.openxmlformats-officedocument.drawingml.chart+xml"/>
  <Override PartName="/ppt/theme/themeOverride5.xml" ContentType="application/vnd.openxmlformats-officedocument.themeOverride+xml"/>
  <Override PartName="/ppt/charts/chart13.xml" ContentType="application/vnd.openxmlformats-officedocument.drawingml.chart+xml"/>
  <Override PartName="/ppt/theme/themeOverride6.xml" ContentType="application/vnd.openxmlformats-officedocument.themeOverride+xml"/>
  <Override PartName="/ppt/charts/chart14.xml" ContentType="application/vnd.openxmlformats-officedocument.drawingml.chart+xml"/>
  <Override PartName="/ppt/theme/themeOverride7.xml" ContentType="application/vnd.openxmlformats-officedocument.themeOverride+xml"/>
  <Override PartName="/ppt/charts/chart15.xml" ContentType="application/vnd.openxmlformats-officedocument.drawingml.chart+xml"/>
  <Override PartName="/ppt/theme/themeOverride8.xml" ContentType="application/vnd.openxmlformats-officedocument.themeOverride+xml"/>
  <Override PartName="/ppt/charts/chart16.xml" ContentType="application/vnd.openxmlformats-officedocument.drawingml.chart+xml"/>
  <Override PartName="/ppt/theme/themeOverride9.xml" ContentType="application/vnd.openxmlformats-officedocument.themeOverride+xml"/>
  <Override PartName="/ppt/notesSlides/notesSlide3.xml" ContentType="application/vnd.openxmlformats-officedocument.presentationml.notesSlide+xml"/>
  <Override PartName="/ppt/comments/comment2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75"/>
  </p:notesMasterIdLst>
  <p:sldIdLst>
    <p:sldId id="283" r:id="rId2"/>
    <p:sldId id="454" r:id="rId3"/>
    <p:sldId id="301" r:id="rId4"/>
    <p:sldId id="348" r:id="rId5"/>
    <p:sldId id="349" r:id="rId6"/>
    <p:sldId id="350" r:id="rId7"/>
    <p:sldId id="351" r:id="rId8"/>
    <p:sldId id="413" r:id="rId9"/>
    <p:sldId id="352" r:id="rId10"/>
    <p:sldId id="397" r:id="rId11"/>
    <p:sldId id="354" r:id="rId12"/>
    <p:sldId id="394" r:id="rId13"/>
    <p:sldId id="396" r:id="rId14"/>
    <p:sldId id="455" r:id="rId15"/>
    <p:sldId id="399" r:id="rId16"/>
    <p:sldId id="414" r:id="rId17"/>
    <p:sldId id="440" r:id="rId18"/>
    <p:sldId id="441" r:id="rId19"/>
    <p:sldId id="442" r:id="rId20"/>
    <p:sldId id="443" r:id="rId21"/>
    <p:sldId id="444" r:id="rId22"/>
    <p:sldId id="415" r:id="rId23"/>
    <p:sldId id="412" r:id="rId24"/>
    <p:sldId id="416" r:id="rId25"/>
    <p:sldId id="425" r:id="rId26"/>
    <p:sldId id="426" r:id="rId27"/>
    <p:sldId id="356" r:id="rId28"/>
    <p:sldId id="445" r:id="rId29"/>
    <p:sldId id="387" r:id="rId30"/>
    <p:sldId id="388" r:id="rId31"/>
    <p:sldId id="389" r:id="rId32"/>
    <p:sldId id="446" r:id="rId33"/>
    <p:sldId id="423" r:id="rId34"/>
    <p:sldId id="424" r:id="rId35"/>
    <p:sldId id="378" r:id="rId36"/>
    <p:sldId id="417" r:id="rId37"/>
    <p:sldId id="449" r:id="rId38"/>
    <p:sldId id="450" r:id="rId39"/>
    <p:sldId id="369" r:id="rId40"/>
    <p:sldId id="418" r:id="rId41"/>
    <p:sldId id="431" r:id="rId42"/>
    <p:sldId id="436" r:id="rId43"/>
    <p:sldId id="432" r:id="rId44"/>
    <p:sldId id="434" r:id="rId45"/>
    <p:sldId id="433" r:id="rId46"/>
    <p:sldId id="400" r:id="rId47"/>
    <p:sldId id="435" r:id="rId48"/>
    <p:sldId id="404" r:id="rId49"/>
    <p:sldId id="391" r:id="rId50"/>
    <p:sldId id="419" r:id="rId51"/>
    <p:sldId id="390" r:id="rId52"/>
    <p:sldId id="392" r:id="rId53"/>
    <p:sldId id="456" r:id="rId54"/>
    <p:sldId id="452" r:id="rId55"/>
    <p:sldId id="429" r:id="rId56"/>
    <p:sldId id="430" r:id="rId57"/>
    <p:sldId id="453" r:id="rId58"/>
    <p:sldId id="420" r:id="rId59"/>
    <p:sldId id="427" r:id="rId60"/>
    <p:sldId id="380" r:id="rId61"/>
    <p:sldId id="439" r:id="rId62"/>
    <p:sldId id="437" r:id="rId63"/>
    <p:sldId id="438" r:id="rId64"/>
    <p:sldId id="381" r:id="rId65"/>
    <p:sldId id="382" r:id="rId66"/>
    <p:sldId id="428" r:id="rId67"/>
    <p:sldId id="421" r:id="rId68"/>
    <p:sldId id="408" r:id="rId69"/>
    <p:sldId id="422" r:id="rId70"/>
    <p:sldId id="447" r:id="rId71"/>
    <p:sldId id="365" r:id="rId72"/>
    <p:sldId id="366" r:id="rId73"/>
    <p:sldId id="347" r:id="rId74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mitha Sharma" initials="" lastIdx="1" clrIdx="0"/>
  <p:cmAuthor id="2" name="John Woolsey" initials="" lastIdx="5" clrIdx="1"/>
  <p:cmAuthor id="3" name="Smitha Sharma" initials="SS" lastIdx="7" clrIdx="2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157" autoAdjust="0"/>
    <p:restoredTop sz="94660"/>
  </p:normalViewPr>
  <p:slideViewPr>
    <p:cSldViewPr snapToGrid="0">
      <p:cViewPr>
        <p:scale>
          <a:sx n="66" d="100"/>
          <a:sy n="66" d="100"/>
        </p:scale>
        <p:origin x="-1326" y="-186"/>
      </p:cViewPr>
      <p:guideLst>
        <p:guide orient="horz"/>
        <p:guide pos="5509"/>
        <p:guide pos="15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commentAuthors" Target="commentAuthor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10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User\Dropbox\SCE%20Local%20Files\Opportunity%20Sizings.xlsx" TargetMode="External"/></Relationships>
</file>

<file path=ppt/charts/_rels/chart1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User\Dropbox\SCE%20Local%20Files\Opportunity%20Sizings.xlsx" TargetMode="External"/></Relationships>
</file>

<file path=ppt/charts/_rels/chart12.xml.rels><?xml version="1.0" encoding="UTF-8" standalone="yes"?>
<Relationships xmlns="http://schemas.openxmlformats.org/package/2006/relationships"><Relationship Id="rId2" Type="http://schemas.openxmlformats.org/officeDocument/2006/relationships/oleObject" Target="file:///C:\Users\User\Dropbox\SCE%20Local%20Files\Kampala%20Survey%20-%20Tech%20and%20Media%20Analysis.xlsm" TargetMode="External"/><Relationship Id="rId1" Type="http://schemas.openxmlformats.org/officeDocument/2006/relationships/themeOverride" Target="../theme/themeOverride5.xml"/></Relationships>
</file>

<file path=ppt/charts/_rels/chart13.xml.rels><?xml version="1.0" encoding="UTF-8" standalone="yes"?>
<Relationships xmlns="http://schemas.openxmlformats.org/package/2006/relationships"><Relationship Id="rId2" Type="http://schemas.openxmlformats.org/officeDocument/2006/relationships/oleObject" Target="file:///C:\Users\User\Dropbox\SCE%20Local%20Files\Kampala%20Survey%20-%20Tech%20and%20Media%20Analysis.xlsm" TargetMode="External"/><Relationship Id="rId1" Type="http://schemas.openxmlformats.org/officeDocument/2006/relationships/themeOverride" Target="../theme/themeOverride6.xml"/></Relationships>
</file>

<file path=ppt/charts/_rels/chart14.xml.rels><?xml version="1.0" encoding="UTF-8" standalone="yes"?>
<Relationships xmlns="http://schemas.openxmlformats.org/package/2006/relationships"><Relationship Id="rId2" Type="http://schemas.openxmlformats.org/officeDocument/2006/relationships/oleObject" Target="file:///C:\Users\User\Dropbox\SCE%20Local%20Files\Kampala%20Survey%20-%20Tech%20and%20Media%20Analysis.xlsm" TargetMode="External"/><Relationship Id="rId1" Type="http://schemas.openxmlformats.org/officeDocument/2006/relationships/themeOverride" Target="../theme/themeOverride7.xml"/></Relationships>
</file>

<file path=ppt/charts/_rels/chart15.xml.rels><?xml version="1.0" encoding="UTF-8" standalone="yes"?>
<Relationships xmlns="http://schemas.openxmlformats.org/package/2006/relationships"><Relationship Id="rId2" Type="http://schemas.openxmlformats.org/officeDocument/2006/relationships/oleObject" Target="file:///C:\Users\User\Dropbox\SCE%20Local%20Files\Kampala%20Survey%20-%20Tech%20and%20Media%20Analysis.xlsm" TargetMode="External"/><Relationship Id="rId1" Type="http://schemas.openxmlformats.org/officeDocument/2006/relationships/themeOverride" Target="../theme/themeOverride8.xml"/></Relationships>
</file>

<file path=ppt/charts/_rels/chart16.xml.rels><?xml version="1.0" encoding="UTF-8" standalone="yes"?>
<Relationships xmlns="http://schemas.openxmlformats.org/package/2006/relationships"><Relationship Id="rId2" Type="http://schemas.openxmlformats.org/officeDocument/2006/relationships/oleObject" Target="file:///C:\Users\User\Dropbox\SCE%20Local%20Files\Kampala%20Survey%20-%20Tech%20and%20Media%20Analysis.xlsm" TargetMode="External"/><Relationship Id="rId1" Type="http://schemas.openxmlformats.org/officeDocument/2006/relationships/themeOverride" Target="../theme/themeOverride9.xml"/></Relationships>
</file>

<file path=ppt/charts/_rels/chart2.xml.rels><?xml version="1.0" encoding="UTF-8" standalone="yes"?>
<Relationships xmlns="http://schemas.openxmlformats.org/package/2006/relationships"><Relationship Id="rId2" Type="http://schemas.openxmlformats.org/officeDocument/2006/relationships/oleObject" Target="file:///C:\Users\User\Dropbox\SCE%20Local%20Files\Opportunity%20Sizings.xlsx" TargetMode="External"/><Relationship Id="rId1" Type="http://schemas.openxmlformats.org/officeDocument/2006/relationships/themeOverride" Target="../theme/themeOverride1.xm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User\Dropbox\SCE%20Local%20Files\Opportunity%20Sizings.xlsx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User\Dropbox\SCE%20Local%20Files\Opportunity%20Sizings.xlsx" TargetMode="Externa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User\Dropbox\SCE%20Local%20Files\Opportunity%20Sizings.xlsx" TargetMode="External"/></Relationships>
</file>

<file path=ppt/charts/_rels/chart6.xml.rels><?xml version="1.0" encoding="UTF-8" standalone="yes"?>
<Relationships xmlns="http://schemas.openxmlformats.org/package/2006/relationships"><Relationship Id="rId2" Type="http://schemas.openxmlformats.org/officeDocument/2006/relationships/oleObject" Target="file:///C:\Users\User\Dropbox\SCE%20Local%20Files\Kampala%20Survey%20-%20Tech%20and%20Media%20Analysis.xlsm" TargetMode="External"/><Relationship Id="rId1" Type="http://schemas.openxmlformats.org/officeDocument/2006/relationships/themeOverride" Target="../theme/themeOverride2.xml"/></Relationships>
</file>

<file path=ppt/charts/_rels/chart7.xml.rels><?xml version="1.0" encoding="UTF-8" standalone="yes"?>
<Relationships xmlns="http://schemas.openxmlformats.org/package/2006/relationships"><Relationship Id="rId2" Type="http://schemas.openxmlformats.org/officeDocument/2006/relationships/oleObject" Target="file:///C:\Users\User\Dropbox\SCE%20Local%20Files\Kampala%20Survey%20-%20Tech%20and%20Media%20Analysis.xlsm" TargetMode="External"/><Relationship Id="rId1" Type="http://schemas.openxmlformats.org/officeDocument/2006/relationships/themeOverride" Target="../theme/themeOverride3.xml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User\Dropbox\SCE%20Local%20Files\Kampala%20Survey%20-%20Tech%20and%20Media%20Analysis.xlsm" TargetMode="External"/></Relationships>
</file>

<file path=ppt/charts/_rels/chart9.xml.rels><?xml version="1.0" encoding="UTF-8" standalone="yes"?>
<Relationships xmlns="http://schemas.openxmlformats.org/package/2006/relationships"><Relationship Id="rId2" Type="http://schemas.openxmlformats.org/officeDocument/2006/relationships/oleObject" Target="file:///C:\Users\User\Dropbox\SCE%20Local%20Files\Kampala%20Survey%20-%20Tech%20and%20Media%20Analysis.xlsm" TargetMode="External"/><Relationship Id="rId1" Type="http://schemas.openxmlformats.org/officeDocument/2006/relationships/themeOverride" Target="../theme/themeOverrid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200" b="0" u="sng" dirty="0" smtClean="0"/>
              <a:t>Product</a:t>
            </a:r>
            <a:r>
              <a:rPr lang="en-US" sz="1200" b="0" u="sng" baseline="0" dirty="0" smtClean="0"/>
              <a:t> penetration by wealth quintile</a:t>
            </a:r>
            <a:endParaRPr lang="en-US" sz="1200" b="0" u="sng" dirty="0"/>
          </a:p>
        </c:rich>
      </c:tx>
      <c:layout>
        <c:manualLayout>
          <c:xMode val="edge"/>
          <c:yMode val="edge"/>
          <c:x val="0.19473077232111671"/>
          <c:y val="0.11957302074874367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0.10633038330781"/>
          <c:y val="0.21824587006241492"/>
          <c:w val="0.86036172324597704"/>
          <c:h val="0.5487114908574499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Operating an account</c:v>
                </c:pt>
              </c:strCache>
            </c:strRef>
          </c:tx>
          <c:spPr>
            <a:solidFill>
              <a:srgbClr val="C98D15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Highest</c:v>
                </c:pt>
                <c:pt idx="1">
                  <c:v>Middle</c:v>
                </c:pt>
                <c:pt idx="2">
                  <c:v>Lowest</c:v>
                </c:pt>
              </c:strCache>
            </c:strRef>
          </c:cat>
          <c:val>
            <c:numRef>
              <c:f>Sheet1!$B$2:$B$4</c:f>
              <c:numCache>
                <c:formatCode>0%</c:formatCode>
                <c:ptCount val="3"/>
                <c:pt idx="0" formatCode="0.00%">
                  <c:v>0.42099999999999999</c:v>
                </c:pt>
                <c:pt idx="1">
                  <c:v>0.17</c:v>
                </c:pt>
                <c:pt idx="2" formatCode="0.00%">
                  <c:v>7.1999999999999995E-2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Loan service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Highest</c:v>
                </c:pt>
                <c:pt idx="1">
                  <c:v>Middle</c:v>
                </c:pt>
                <c:pt idx="2">
                  <c:v>Lowest</c:v>
                </c:pt>
              </c:strCache>
            </c:strRef>
          </c:cat>
          <c:val>
            <c:numRef>
              <c:f>Sheet1!$C$2:$C$4</c:f>
              <c:numCache>
                <c:formatCode>0%</c:formatCode>
                <c:ptCount val="3"/>
                <c:pt idx="0">
                  <c:v>0.11</c:v>
                </c:pt>
                <c:pt idx="1">
                  <c:v>0.08</c:v>
                </c:pt>
                <c:pt idx="2" formatCode="0.00%">
                  <c:v>5.7000000000000002E-2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33867008"/>
        <c:axId val="133868544"/>
      </c:barChart>
      <c:catAx>
        <c:axId val="1338670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3868544"/>
        <c:crosses val="autoZero"/>
        <c:auto val="1"/>
        <c:lblAlgn val="ctr"/>
        <c:lblOffset val="100"/>
        <c:noMultiLvlLbl val="0"/>
      </c:catAx>
      <c:valAx>
        <c:axId val="133868544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386700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stacked"/>
        <c:varyColors val="0"/>
        <c:ser>
          <c:idx val="0"/>
          <c:order val="0"/>
          <c:spPr>
            <a:noFill/>
          </c:spPr>
          <c:invertIfNegative val="0"/>
          <c:dLbls>
            <c:delete val="1"/>
          </c:dLbls>
          <c:cat>
            <c:strRef>
              <c:f>'Global Inputs'!$C$30:$C$33</c:f>
              <c:strCache>
                <c:ptCount val="4"/>
                <c:pt idx="0">
                  <c:v>Total price</c:v>
                </c:pt>
                <c:pt idx="1">
                  <c:v>60% to Safaricom</c:v>
                </c:pt>
                <c:pt idx="2">
                  <c:v>PRSP</c:v>
                </c:pt>
                <c:pt idx="3">
                  <c:v>Artist</c:v>
                </c:pt>
              </c:strCache>
            </c:strRef>
          </c:cat>
          <c:val>
            <c:numRef>
              <c:f>'Global Inputs'!$D$30:$D$33</c:f>
              <c:numCache>
                <c:formatCode>General</c:formatCode>
                <c:ptCount val="4"/>
                <c:pt idx="0">
                  <c:v>0</c:v>
                </c:pt>
                <c:pt idx="1">
                  <c:v>8</c:v>
                </c:pt>
                <c:pt idx="2">
                  <c:v>3</c:v>
                </c:pt>
                <c:pt idx="3">
                  <c:v>0</c:v>
                </c:pt>
              </c:numCache>
            </c:numRef>
          </c:val>
        </c:ser>
        <c:ser>
          <c:idx val="1"/>
          <c:order val="1"/>
          <c:spPr>
            <a:solidFill>
              <a:schemeClr val="accent5">
                <a:lumMod val="40000"/>
                <a:lumOff val="60000"/>
              </a:schemeClr>
            </a:solidFill>
          </c:spPr>
          <c:invertIfNegative val="0"/>
          <c:cat>
            <c:strRef>
              <c:f>'Global Inputs'!$C$30:$C$33</c:f>
              <c:strCache>
                <c:ptCount val="4"/>
                <c:pt idx="0">
                  <c:v>Total price</c:v>
                </c:pt>
                <c:pt idx="1">
                  <c:v>60% to Safaricom</c:v>
                </c:pt>
                <c:pt idx="2">
                  <c:v>PRSP</c:v>
                </c:pt>
                <c:pt idx="3">
                  <c:v>Artist</c:v>
                </c:pt>
              </c:strCache>
            </c:strRef>
          </c:cat>
          <c:val>
            <c:numRef>
              <c:f>'Global Inputs'!$E$30:$E$33</c:f>
              <c:numCache>
                <c:formatCode>General</c:formatCode>
                <c:ptCount val="4"/>
                <c:pt idx="0">
                  <c:v>20</c:v>
                </c:pt>
                <c:pt idx="1">
                  <c:v>12</c:v>
                </c:pt>
                <c:pt idx="2">
                  <c:v>5</c:v>
                </c:pt>
                <c:pt idx="3">
                  <c:v>3</c:v>
                </c:pt>
              </c:numCache>
            </c:numRef>
          </c:val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130934656"/>
        <c:axId val="130936192"/>
      </c:barChart>
      <c:catAx>
        <c:axId val="130934656"/>
        <c:scaling>
          <c:orientation val="minMax"/>
        </c:scaling>
        <c:delete val="0"/>
        <c:axPos val="b"/>
        <c:majorTickMark val="out"/>
        <c:minorTickMark val="none"/>
        <c:tickLblPos val="nextTo"/>
        <c:crossAx val="130936192"/>
        <c:crosses val="autoZero"/>
        <c:auto val="1"/>
        <c:lblAlgn val="ctr"/>
        <c:lblOffset val="100"/>
        <c:noMultiLvlLbl val="0"/>
      </c:catAx>
      <c:valAx>
        <c:axId val="130936192"/>
        <c:scaling>
          <c:orientation val="minMax"/>
          <c:max val="20"/>
        </c:scaling>
        <c:delete val="1"/>
        <c:axPos val="l"/>
        <c:numFmt formatCode="General" sourceLinked="1"/>
        <c:majorTickMark val="out"/>
        <c:minorTickMark val="none"/>
        <c:tickLblPos val="nextTo"/>
        <c:crossAx val="130934656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400"/>
      </a:pPr>
      <a:endParaRPr lang="en-US"/>
    </a:p>
  </c:txPr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invertIfNegative val="0"/>
          <c:dLbls>
            <c:txPr>
              <a:bodyPr/>
              <a:lstStyle/>
              <a:p>
                <a:pPr>
                  <a:defRPr b="1"/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'Internet Access'!$C$2:$L$2</c:f>
              <c:strCache>
                <c:ptCount val="10"/>
                <c:pt idx="0">
                  <c:v>2010</c:v>
                </c:pt>
                <c:pt idx="1">
                  <c:v>2011</c:v>
                </c:pt>
                <c:pt idx="2">
                  <c:v>2012</c:v>
                </c:pt>
                <c:pt idx="3">
                  <c:v>2013</c:v>
                </c:pt>
                <c:pt idx="4">
                  <c:v>2014</c:v>
                </c:pt>
                <c:pt idx="5">
                  <c:v>2015</c:v>
                </c:pt>
                <c:pt idx="6">
                  <c:v>2016</c:v>
                </c:pt>
                <c:pt idx="7">
                  <c:v>2017</c:v>
                </c:pt>
                <c:pt idx="8">
                  <c:v>2018</c:v>
                </c:pt>
                <c:pt idx="9">
                  <c:v>2019</c:v>
                </c:pt>
              </c:strCache>
            </c:strRef>
          </c:cat>
          <c:val>
            <c:numRef>
              <c:f>'Internet Access'!$C$3:$L$3</c:f>
              <c:numCache>
                <c:formatCode>"$"#,##0.0_);[Red]\("$"#,##0.0\)</c:formatCode>
                <c:ptCount val="10"/>
                <c:pt idx="0">
                  <c:v>102.2659968352</c:v>
                </c:pt>
                <c:pt idx="1">
                  <c:v>168.82400822099999</c:v>
                </c:pt>
                <c:pt idx="2">
                  <c:v>276.26700162929995</c:v>
                </c:pt>
                <c:pt idx="3">
                  <c:v>426.25601736519997</c:v>
                </c:pt>
                <c:pt idx="4">
                  <c:v>485.58897842839997</c:v>
                </c:pt>
                <c:pt idx="5">
                  <c:v>616.00494601139997</c:v>
                </c:pt>
                <c:pt idx="6">
                  <c:v>756.8539511928999</c:v>
                </c:pt>
                <c:pt idx="7">
                  <c:v>907.13793094100004</c:v>
                </c:pt>
                <c:pt idx="8">
                  <c:v>1060.7169667665999</c:v>
                </c:pt>
                <c:pt idx="9">
                  <c:v>1227.9629451925</c:v>
                </c:pt>
              </c:numCache>
            </c:numRef>
          </c:val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50"/>
        <c:axId val="130559360"/>
        <c:axId val="130570496"/>
      </c:barChart>
      <c:catAx>
        <c:axId val="130559360"/>
        <c:scaling>
          <c:orientation val="minMax"/>
        </c:scaling>
        <c:delete val="0"/>
        <c:axPos val="b"/>
        <c:majorTickMark val="out"/>
        <c:minorTickMark val="none"/>
        <c:tickLblPos val="nextTo"/>
        <c:crossAx val="130570496"/>
        <c:crosses val="autoZero"/>
        <c:auto val="1"/>
        <c:lblAlgn val="ctr"/>
        <c:lblOffset val="100"/>
        <c:noMultiLvlLbl val="0"/>
      </c:catAx>
      <c:valAx>
        <c:axId val="130570496"/>
        <c:scaling>
          <c:orientation val="minMax"/>
        </c:scaling>
        <c:delete val="1"/>
        <c:axPos val="l"/>
        <c:numFmt formatCode="&quot;$&quot;#,##0.0_);[Red]\(&quot;$&quot;#,##0.0\)" sourceLinked="1"/>
        <c:majorTickMark val="out"/>
        <c:minorTickMark val="none"/>
        <c:tickLblPos val="nextTo"/>
        <c:crossAx val="130559360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200"/>
      </a:pPr>
      <a:endParaRPr lang="en-US"/>
    </a:p>
  </c:txPr>
  <c:externalData r:id="rId1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/>
      <c:barChart>
        <c:barDir val="col"/>
        <c:grouping val="stacked"/>
        <c:varyColors val="0"/>
        <c:ser>
          <c:idx val="0"/>
          <c:order val="0"/>
          <c:spPr>
            <a:noFill/>
          </c:spPr>
          <c:invertIfNegative val="0"/>
          <c:cat>
            <c:strRef>
              <c:f>'Tech Media All Questions'!$L$438:$L$444</c:f>
              <c:strCache>
                <c:ptCount val="7"/>
                <c:pt idx="0">
                  <c:v>Smartphone and computer in household</c:v>
                </c:pt>
                <c:pt idx="1">
                  <c:v>Smartphone only in household</c:v>
                </c:pt>
                <c:pt idx="2">
                  <c:v>Computer only in household</c:v>
                </c:pt>
                <c:pt idx="3">
                  <c:v>Uses mobile internet and computer</c:v>
                </c:pt>
                <c:pt idx="4">
                  <c:v>Mobile internet user</c:v>
                </c:pt>
                <c:pt idx="5">
                  <c:v>Computer user only</c:v>
                </c:pt>
                <c:pt idx="6">
                  <c:v>Total with internet access</c:v>
                </c:pt>
              </c:strCache>
            </c:strRef>
          </c:cat>
          <c:val>
            <c:numRef>
              <c:f>'Tech Media All Questions'!$M$438:$M$444</c:f>
              <c:numCache>
                <c:formatCode>0%</c:formatCode>
                <c:ptCount val="7"/>
                <c:pt idx="0" formatCode="General">
                  <c:v>0</c:v>
                </c:pt>
                <c:pt idx="1">
                  <c:v>2.5922233300099701E-2</c:v>
                </c:pt>
                <c:pt idx="2">
                  <c:v>0.11665004985044865</c:v>
                </c:pt>
                <c:pt idx="3">
                  <c:v>0.1365902293120638</c:v>
                </c:pt>
                <c:pt idx="4">
                  <c:v>0.14755732801595214</c:v>
                </c:pt>
                <c:pt idx="5">
                  <c:v>0.20338983050847459</c:v>
                </c:pt>
                <c:pt idx="6" formatCode="General">
                  <c:v>0</c:v>
                </c:pt>
              </c:numCache>
            </c:numRef>
          </c:val>
        </c:ser>
        <c:ser>
          <c:idx val="1"/>
          <c:order val="1"/>
          <c:invertIfNegative val="0"/>
          <c:dPt>
            <c:idx val="0"/>
            <c:invertIfNegative val="0"/>
            <c:bubble3D val="0"/>
            <c:spPr>
              <a:solidFill>
                <a:schemeClr val="accent3">
                  <a:lumMod val="60000"/>
                  <a:lumOff val="40000"/>
                </a:schemeClr>
              </a:solidFill>
            </c:spPr>
          </c:dPt>
          <c:dPt>
            <c:idx val="1"/>
            <c:invertIfNegative val="0"/>
            <c:bubble3D val="0"/>
            <c:spPr>
              <a:solidFill>
                <a:schemeClr val="accent3">
                  <a:lumMod val="60000"/>
                  <a:lumOff val="40000"/>
                </a:schemeClr>
              </a:solidFill>
            </c:spPr>
          </c:dPt>
          <c:dPt>
            <c:idx val="2"/>
            <c:invertIfNegative val="0"/>
            <c:bubble3D val="0"/>
            <c:spPr>
              <a:solidFill>
                <a:schemeClr val="accent3">
                  <a:lumMod val="60000"/>
                  <a:lumOff val="40000"/>
                </a:schemeClr>
              </a:solidFill>
            </c:spPr>
          </c:dPt>
          <c:dPt>
            <c:idx val="3"/>
            <c:invertIfNegative val="0"/>
            <c:bubble3D val="0"/>
            <c:spPr>
              <a:solidFill>
                <a:schemeClr val="accent1">
                  <a:lumMod val="60000"/>
                  <a:lumOff val="40000"/>
                </a:schemeClr>
              </a:solidFill>
            </c:spPr>
          </c:dPt>
          <c:dPt>
            <c:idx val="4"/>
            <c:invertIfNegative val="0"/>
            <c:bubble3D val="0"/>
            <c:spPr>
              <a:solidFill>
                <a:schemeClr val="accent1">
                  <a:lumMod val="60000"/>
                  <a:lumOff val="40000"/>
                </a:schemeClr>
              </a:solidFill>
            </c:spPr>
          </c:dPt>
          <c:dPt>
            <c:idx val="5"/>
            <c:invertIfNegative val="0"/>
            <c:bubble3D val="0"/>
            <c:spPr>
              <a:solidFill>
                <a:schemeClr val="accent1">
                  <a:lumMod val="60000"/>
                  <a:lumOff val="40000"/>
                </a:schemeClr>
              </a:solidFill>
            </c:spPr>
          </c:dPt>
          <c:dPt>
            <c:idx val="6"/>
            <c:invertIfNegative val="0"/>
            <c:bubble3D val="0"/>
            <c:spPr>
              <a:solidFill>
                <a:schemeClr val="accent2">
                  <a:lumMod val="75000"/>
                </a:schemeClr>
              </a:solidFill>
            </c:spPr>
          </c:dPt>
          <c:dLbls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'Tech Media All Questions'!$L$438:$L$444</c:f>
              <c:strCache>
                <c:ptCount val="7"/>
                <c:pt idx="0">
                  <c:v>Smartphone and computer in household</c:v>
                </c:pt>
                <c:pt idx="1">
                  <c:v>Smartphone only in household</c:v>
                </c:pt>
                <c:pt idx="2">
                  <c:v>Computer only in household</c:v>
                </c:pt>
                <c:pt idx="3">
                  <c:v>Uses mobile internet and computer</c:v>
                </c:pt>
                <c:pt idx="4">
                  <c:v>Mobile internet user</c:v>
                </c:pt>
                <c:pt idx="5">
                  <c:v>Computer user only</c:v>
                </c:pt>
                <c:pt idx="6">
                  <c:v>Total with internet access</c:v>
                </c:pt>
              </c:strCache>
            </c:strRef>
          </c:cat>
          <c:val>
            <c:numRef>
              <c:f>'Tech Media All Questions'!$N$438:$N$444</c:f>
              <c:numCache>
                <c:formatCode>0%</c:formatCode>
                <c:ptCount val="7"/>
                <c:pt idx="0">
                  <c:v>2.5922233300099701E-2</c:v>
                </c:pt>
                <c:pt idx="1">
                  <c:v>9.072781655034895E-2</c:v>
                </c:pt>
                <c:pt idx="2">
                  <c:v>1.9940179461615155E-2</c:v>
                </c:pt>
                <c:pt idx="3">
                  <c:v>1.0967098703888335E-2</c:v>
                </c:pt>
                <c:pt idx="4">
                  <c:v>5.5832502492522432E-2</c:v>
                </c:pt>
                <c:pt idx="5">
                  <c:v>1.794616151545364E-2</c:v>
                </c:pt>
                <c:pt idx="6">
                  <c:v>0.22133599202392823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30671744"/>
        <c:axId val="130673280"/>
      </c:barChart>
      <c:catAx>
        <c:axId val="130671744"/>
        <c:scaling>
          <c:orientation val="minMax"/>
        </c:scaling>
        <c:delete val="0"/>
        <c:axPos val="b"/>
        <c:majorTickMark val="out"/>
        <c:minorTickMark val="none"/>
        <c:tickLblPos val="nextTo"/>
        <c:crossAx val="130673280"/>
        <c:crosses val="autoZero"/>
        <c:auto val="1"/>
        <c:lblAlgn val="ctr"/>
        <c:lblOffset val="100"/>
        <c:noMultiLvlLbl val="0"/>
      </c:catAx>
      <c:valAx>
        <c:axId val="130673280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130671744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200"/>
      </a:pPr>
      <a:endParaRPr lang="en-US"/>
    </a:p>
  </c:txPr>
  <c:externalData r:id="rId2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invertIfNegative val="0"/>
          <c:dLbls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'Tech Media All Questions'!$C$126:$C$128</c:f>
              <c:strCache>
                <c:ptCount val="3"/>
                <c:pt idx="0">
                  <c:v>Daily</c:v>
                </c:pt>
                <c:pt idx="1">
                  <c:v>Weekly</c:v>
                </c:pt>
                <c:pt idx="2">
                  <c:v>Monthly</c:v>
                </c:pt>
              </c:strCache>
            </c:strRef>
          </c:cat>
          <c:val>
            <c:numRef>
              <c:f>'Tech Media All Questions'!$F$126:$F$128</c:f>
              <c:numCache>
                <c:formatCode>0%</c:formatCode>
                <c:ptCount val="3"/>
                <c:pt idx="0">
                  <c:v>0.73291925465838514</c:v>
                </c:pt>
                <c:pt idx="1">
                  <c:v>0.17391304347826086</c:v>
                </c:pt>
                <c:pt idx="2">
                  <c:v>8.0745341614906832E-2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30947328"/>
        <c:axId val="130953216"/>
      </c:barChart>
      <c:catAx>
        <c:axId val="13094732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130953216"/>
        <c:crosses val="autoZero"/>
        <c:auto val="1"/>
        <c:lblAlgn val="ctr"/>
        <c:lblOffset val="100"/>
        <c:noMultiLvlLbl val="0"/>
      </c:catAx>
      <c:valAx>
        <c:axId val="130953216"/>
        <c:scaling>
          <c:orientation val="minMax"/>
        </c:scaling>
        <c:delete val="1"/>
        <c:axPos val="l"/>
        <c:numFmt formatCode="0%" sourceLinked="1"/>
        <c:majorTickMark val="out"/>
        <c:minorTickMark val="none"/>
        <c:tickLblPos val="nextTo"/>
        <c:crossAx val="130947328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200"/>
      </a:pPr>
      <a:endParaRPr lang="en-US"/>
    </a:p>
  </c:txPr>
  <c:externalData r:id="rId2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invertIfNegative val="0"/>
          <c:dLbls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'Tech Media All Questions'!$C$139:$C$144</c:f>
              <c:strCache>
                <c:ptCount val="6"/>
                <c:pt idx="0">
                  <c:v>0 to 1,000</c:v>
                </c:pt>
                <c:pt idx="1">
                  <c:v>1,000 - 5,000</c:v>
                </c:pt>
                <c:pt idx="2">
                  <c:v>5,000 - 10,000</c:v>
                </c:pt>
                <c:pt idx="3">
                  <c:v>10,000 to 20,000</c:v>
                </c:pt>
                <c:pt idx="4">
                  <c:v>20,000 to 30,000</c:v>
                </c:pt>
                <c:pt idx="5">
                  <c:v>30,000 to 40,000</c:v>
                </c:pt>
              </c:strCache>
            </c:strRef>
          </c:cat>
          <c:val>
            <c:numRef>
              <c:f>'Tech Media All Questions'!$F$139:$F$144</c:f>
              <c:numCache>
                <c:formatCode>0%</c:formatCode>
                <c:ptCount val="6"/>
                <c:pt idx="0">
                  <c:v>0.26543209876543211</c:v>
                </c:pt>
                <c:pt idx="1">
                  <c:v>0.53086419753086422</c:v>
                </c:pt>
                <c:pt idx="2">
                  <c:v>0.13580246913580246</c:v>
                </c:pt>
                <c:pt idx="3">
                  <c:v>2.4691358024691357E-2</c:v>
                </c:pt>
                <c:pt idx="4">
                  <c:v>3.0864197530864196E-2</c:v>
                </c:pt>
                <c:pt idx="5">
                  <c:v>6.1728395061728392E-3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30973056"/>
        <c:axId val="131277952"/>
      </c:barChart>
      <c:catAx>
        <c:axId val="13097305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131277952"/>
        <c:crosses val="autoZero"/>
        <c:auto val="1"/>
        <c:lblAlgn val="ctr"/>
        <c:lblOffset val="100"/>
        <c:noMultiLvlLbl val="0"/>
      </c:catAx>
      <c:valAx>
        <c:axId val="131277952"/>
        <c:scaling>
          <c:orientation val="minMax"/>
        </c:scaling>
        <c:delete val="1"/>
        <c:axPos val="l"/>
        <c:numFmt formatCode="0%" sourceLinked="1"/>
        <c:majorTickMark val="out"/>
        <c:minorTickMark val="none"/>
        <c:tickLblPos val="nextTo"/>
        <c:crossAx val="130973056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200"/>
      </a:pPr>
      <a:endParaRPr lang="en-US"/>
    </a:p>
  </c:txPr>
  <c:externalData r:id="rId2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'Tech Media All Questions'!$AD$3</c:f>
              <c:strCache>
                <c:ptCount val="1"/>
                <c:pt idx="0">
                  <c:v>Yes</c:v>
                </c:pt>
              </c:strCache>
            </c:strRef>
          </c:tx>
          <c:invertIfNegative val="0"/>
          <c:dLbls>
            <c:dLbl>
              <c:idx val="3"/>
              <c:spPr/>
              <c:txPr>
                <a:bodyPr/>
                <a:lstStyle/>
                <a:p>
                  <a:pPr>
                    <a:defRPr b="1"/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'Tech Media All Questions'!$C$166:$C$175</c:f>
              <c:strCache>
                <c:ptCount val="10"/>
                <c:pt idx="0">
                  <c:v>wasn’t useful</c:v>
                </c:pt>
                <c:pt idx="1">
                  <c:v>too slow</c:v>
                </c:pt>
                <c:pt idx="2">
                  <c:v>too expensive</c:v>
                </c:pt>
                <c:pt idx="3">
                  <c:v>not necessary</c:v>
                </c:pt>
                <c:pt idx="4">
                  <c:v>don’t know it</c:v>
                </c:pt>
                <c:pt idx="5">
                  <c:v>not accessble</c:v>
                </c:pt>
                <c:pt idx="6">
                  <c:v>dont know how to use it yet</c:v>
                </c:pt>
                <c:pt idx="7">
                  <c:v>not accessible</c:v>
                </c:pt>
                <c:pt idx="8">
                  <c:v>cant access it</c:v>
                </c:pt>
                <c:pt idx="9">
                  <c:v>no wireless on phone</c:v>
                </c:pt>
              </c:strCache>
            </c:strRef>
          </c:cat>
          <c:val>
            <c:numRef>
              <c:f>'Tech Media All Questions'!$AD$166:$AD$175</c:f>
              <c:numCache>
                <c:formatCode>0%</c:formatCode>
                <c:ptCount val="10"/>
                <c:pt idx="0">
                  <c:v>0.48888888888888887</c:v>
                </c:pt>
                <c:pt idx="1">
                  <c:v>0.13333333333333333</c:v>
                </c:pt>
                <c:pt idx="2">
                  <c:v>8.8888888888888892E-2</c:v>
                </c:pt>
                <c:pt idx="3">
                  <c:v>8.8888888888888892E-2</c:v>
                </c:pt>
                <c:pt idx="4">
                  <c:v>6.6666666666666666E-2</c:v>
                </c:pt>
                <c:pt idx="5">
                  <c:v>6.6666666666666666E-2</c:v>
                </c:pt>
                <c:pt idx="6">
                  <c:v>4.4444444444444446E-2</c:v>
                </c:pt>
                <c:pt idx="7">
                  <c:v>2.2222222222222223E-2</c:v>
                </c:pt>
                <c:pt idx="8">
                  <c:v>0</c:v>
                </c:pt>
                <c:pt idx="9">
                  <c:v>0</c:v>
                </c:pt>
              </c:numCache>
            </c:numRef>
          </c:val>
        </c:ser>
        <c:ser>
          <c:idx val="1"/>
          <c:order val="1"/>
          <c:tx>
            <c:strRef>
              <c:f>'Tech Media All Questions'!$AE$3</c:f>
              <c:strCache>
                <c:ptCount val="1"/>
                <c:pt idx="0">
                  <c:v>No</c:v>
                </c:pt>
              </c:strCache>
            </c:strRef>
          </c:tx>
          <c:invertIfNegative val="0"/>
          <c:cat>
            <c:strRef>
              <c:f>'Tech Media All Questions'!$C$166:$C$175</c:f>
              <c:strCache>
                <c:ptCount val="10"/>
                <c:pt idx="0">
                  <c:v>wasn’t useful</c:v>
                </c:pt>
                <c:pt idx="1">
                  <c:v>too slow</c:v>
                </c:pt>
                <c:pt idx="2">
                  <c:v>too expensive</c:v>
                </c:pt>
                <c:pt idx="3">
                  <c:v>not necessary</c:v>
                </c:pt>
                <c:pt idx="4">
                  <c:v>don’t know it</c:v>
                </c:pt>
                <c:pt idx="5">
                  <c:v>not accessble</c:v>
                </c:pt>
                <c:pt idx="6">
                  <c:v>dont know how to use it yet</c:v>
                </c:pt>
                <c:pt idx="7">
                  <c:v>not accessible</c:v>
                </c:pt>
                <c:pt idx="8">
                  <c:v>cant access it</c:v>
                </c:pt>
                <c:pt idx="9">
                  <c:v>no wireless on phone</c:v>
                </c:pt>
              </c:strCache>
            </c:strRef>
          </c:cat>
          <c:val>
            <c:numRef>
              <c:f>'Tech Media All Questions'!$AE$166:$AE$175</c:f>
              <c:numCache>
                <c:formatCode>0%</c:formatCode>
                <c:ptCount val="10"/>
                <c:pt idx="0">
                  <c:v>0.578125</c:v>
                </c:pt>
                <c:pt idx="1">
                  <c:v>4.5454545454545456E-2</c:v>
                </c:pt>
                <c:pt idx="2">
                  <c:v>9.0909090909090912E-2</c:v>
                </c:pt>
                <c:pt idx="3">
                  <c:v>6.0606060606060608E-2</c:v>
                </c:pt>
                <c:pt idx="4">
                  <c:v>0.10606060606060606</c:v>
                </c:pt>
                <c:pt idx="5">
                  <c:v>9.0909090909090912E-2</c:v>
                </c:pt>
                <c:pt idx="6">
                  <c:v>0</c:v>
                </c:pt>
                <c:pt idx="7">
                  <c:v>0</c:v>
                </c:pt>
                <c:pt idx="8">
                  <c:v>1.5151515151515152E-2</c:v>
                </c:pt>
                <c:pt idx="9">
                  <c:v>3.0303030303030304E-2</c:v>
                </c:pt>
              </c:numCache>
            </c:numRef>
          </c:val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50"/>
        <c:axId val="131323008"/>
        <c:axId val="131324544"/>
      </c:barChart>
      <c:catAx>
        <c:axId val="131323008"/>
        <c:scaling>
          <c:orientation val="maxMin"/>
        </c:scaling>
        <c:delete val="0"/>
        <c:axPos val="l"/>
        <c:majorTickMark val="out"/>
        <c:minorTickMark val="none"/>
        <c:tickLblPos val="nextTo"/>
        <c:crossAx val="131324544"/>
        <c:crosses val="autoZero"/>
        <c:auto val="1"/>
        <c:lblAlgn val="ctr"/>
        <c:lblOffset val="100"/>
        <c:noMultiLvlLbl val="0"/>
      </c:catAx>
      <c:valAx>
        <c:axId val="131324544"/>
        <c:scaling>
          <c:orientation val="minMax"/>
        </c:scaling>
        <c:delete val="1"/>
        <c:axPos val="t"/>
        <c:numFmt formatCode="0%" sourceLinked="1"/>
        <c:majorTickMark val="out"/>
        <c:minorTickMark val="none"/>
        <c:tickLblPos val="nextTo"/>
        <c:crossAx val="131323008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62422322029107002"/>
          <c:y val="0.76061091372684886"/>
          <c:w val="0.10757401079889881"/>
          <c:h val="0.12126386947211948"/>
        </c:manualLayout>
      </c:layout>
      <c:overlay val="1"/>
      <c:txPr>
        <a:bodyPr/>
        <a:lstStyle/>
        <a:p>
          <a:pPr>
            <a:defRPr>
              <a:solidFill>
                <a:schemeClr val="bg1"/>
              </a:solidFill>
            </a:defRPr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1200"/>
      </a:pPr>
      <a:endParaRPr lang="en-US"/>
    </a:p>
  </c:txPr>
  <c:externalData r:id="rId2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invertIfNegative val="0"/>
          <c:dLbls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'Tech Media All Questions'!$C$110:$C$115</c:f>
              <c:strCache>
                <c:ptCount val="6"/>
                <c:pt idx="0">
                  <c:v>Facebook</c:v>
                </c:pt>
                <c:pt idx="1">
                  <c:v>Whatsapp</c:v>
                </c:pt>
                <c:pt idx="2">
                  <c:v>Google</c:v>
                </c:pt>
                <c:pt idx="3">
                  <c:v>Email</c:v>
                </c:pt>
                <c:pt idx="4">
                  <c:v>Music Downloads</c:v>
                </c:pt>
                <c:pt idx="5">
                  <c:v>Video downloads</c:v>
                </c:pt>
              </c:strCache>
            </c:strRef>
          </c:cat>
          <c:val>
            <c:numRef>
              <c:f>'Tech Media All Questions'!$F$110:$F$115</c:f>
              <c:numCache>
                <c:formatCode>0%</c:formatCode>
                <c:ptCount val="6"/>
                <c:pt idx="0">
                  <c:v>0.92592592592592593</c:v>
                </c:pt>
                <c:pt idx="1">
                  <c:v>0.69753086419753085</c:v>
                </c:pt>
                <c:pt idx="2">
                  <c:v>0.49382716049382713</c:v>
                </c:pt>
                <c:pt idx="3">
                  <c:v>0.49382716049382713</c:v>
                </c:pt>
                <c:pt idx="4">
                  <c:v>0.41975308641975306</c:v>
                </c:pt>
                <c:pt idx="5">
                  <c:v>0.1728395061728395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31393024"/>
        <c:axId val="131394560"/>
      </c:barChart>
      <c:catAx>
        <c:axId val="13139302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131394560"/>
        <c:crosses val="autoZero"/>
        <c:auto val="1"/>
        <c:lblAlgn val="ctr"/>
        <c:lblOffset val="100"/>
        <c:noMultiLvlLbl val="0"/>
      </c:catAx>
      <c:valAx>
        <c:axId val="131394560"/>
        <c:scaling>
          <c:orientation val="minMax"/>
        </c:scaling>
        <c:delete val="1"/>
        <c:axPos val="l"/>
        <c:numFmt formatCode="0%" sourceLinked="1"/>
        <c:majorTickMark val="out"/>
        <c:minorTickMark val="none"/>
        <c:tickLblPos val="nextTo"/>
        <c:crossAx val="131393024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200"/>
      </a:pPr>
      <a:endParaRPr lang="en-US"/>
    </a:p>
  </c:txPr>
  <c:externalData r:id="rId2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Advertising!$D$45</c:f>
              <c:strCache>
                <c:ptCount val="1"/>
                <c:pt idx="0">
                  <c:v>Digital</c:v>
                </c:pt>
              </c:strCache>
            </c:strRef>
          </c:tx>
          <c:invertIfNegative val="0"/>
          <c:dLbls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numRef>
              <c:f>Advertising!$E$44:$N$44</c:f>
              <c:numCache>
                <c:formatCode>General</c:formatCode>
                <c:ptCount val="10"/>
                <c:pt idx="0">
                  <c:v>2010</c:v>
                </c:pt>
                <c:pt idx="1">
                  <c:v>2011</c:v>
                </c:pt>
                <c:pt idx="2">
                  <c:v>2012</c:v>
                </c:pt>
                <c:pt idx="3">
                  <c:v>2013</c:v>
                </c:pt>
                <c:pt idx="4">
                  <c:v>2014</c:v>
                </c:pt>
                <c:pt idx="5">
                  <c:v>2015</c:v>
                </c:pt>
                <c:pt idx="6">
                  <c:v>2016</c:v>
                </c:pt>
                <c:pt idx="7">
                  <c:v>2017</c:v>
                </c:pt>
                <c:pt idx="8">
                  <c:v>2018</c:v>
                </c:pt>
                <c:pt idx="9">
                  <c:v>2019</c:v>
                </c:pt>
              </c:numCache>
            </c:numRef>
          </c:cat>
          <c:val>
            <c:numRef>
              <c:f>Advertising!$E$45:$N$45</c:f>
              <c:numCache>
                <c:formatCode>"$"#,##0.0_);[Red]\("$"#,##0.0\)</c:formatCode>
                <c:ptCount val="10"/>
                <c:pt idx="0">
                  <c:v>2.1990406437999996</c:v>
                </c:pt>
                <c:pt idx="1">
                  <c:v>3.8669984914</c:v>
                </c:pt>
                <c:pt idx="2">
                  <c:v>5.4289795878999998</c:v>
                </c:pt>
                <c:pt idx="3">
                  <c:v>7.5890052919999995</c:v>
                </c:pt>
                <c:pt idx="4">
                  <c:v>10.807968402</c:v>
                </c:pt>
                <c:pt idx="5">
                  <c:v>14.888027202399998</c:v>
                </c:pt>
                <c:pt idx="6">
                  <c:v>20.103024142299997</c:v>
                </c:pt>
                <c:pt idx="7">
                  <c:v>26.690000344699996</c:v>
                </c:pt>
                <c:pt idx="8">
                  <c:v>34.749951930099996</c:v>
                </c:pt>
                <c:pt idx="9">
                  <c:v>42.583008121500001</c:v>
                </c:pt>
              </c:numCache>
            </c:numRef>
          </c:val>
        </c:ser>
        <c:ser>
          <c:idx val="1"/>
          <c:order val="1"/>
          <c:tx>
            <c:strRef>
              <c:f>Advertising!$D$46</c:f>
              <c:strCache>
                <c:ptCount val="1"/>
                <c:pt idx="0">
                  <c:v>Physical</c:v>
                </c:pt>
              </c:strCache>
            </c:strRef>
          </c:tx>
          <c:invertIfNegative val="0"/>
          <c:dLbls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numRef>
              <c:f>Advertising!$E$44:$N$44</c:f>
              <c:numCache>
                <c:formatCode>General</c:formatCode>
                <c:ptCount val="10"/>
                <c:pt idx="0">
                  <c:v>2010</c:v>
                </c:pt>
                <c:pt idx="1">
                  <c:v>2011</c:v>
                </c:pt>
                <c:pt idx="2">
                  <c:v>2012</c:v>
                </c:pt>
                <c:pt idx="3">
                  <c:v>2013</c:v>
                </c:pt>
                <c:pt idx="4">
                  <c:v>2014</c:v>
                </c:pt>
                <c:pt idx="5">
                  <c:v>2015</c:v>
                </c:pt>
                <c:pt idx="6">
                  <c:v>2016</c:v>
                </c:pt>
                <c:pt idx="7">
                  <c:v>2017</c:v>
                </c:pt>
                <c:pt idx="8">
                  <c:v>2018</c:v>
                </c:pt>
                <c:pt idx="9">
                  <c:v>2019</c:v>
                </c:pt>
              </c:numCache>
            </c:numRef>
          </c:cat>
          <c:val>
            <c:numRef>
              <c:f>Advertising!$E$46:$N$46</c:f>
              <c:numCache>
                <c:formatCode>"$"#,##0.0_);[Red]\("$"#,##0.0\)</c:formatCode>
                <c:ptCount val="10"/>
                <c:pt idx="0">
                  <c:v>55.287951144799997</c:v>
                </c:pt>
                <c:pt idx="1">
                  <c:v>73.46697613309999</c:v>
                </c:pt>
                <c:pt idx="2">
                  <c:v>78.089001329899986</c:v>
                </c:pt>
                <c:pt idx="3">
                  <c:v>82.845964722399998</c:v>
                </c:pt>
                <c:pt idx="4">
                  <c:v>89.724953452199998</c:v>
                </c:pt>
                <c:pt idx="5">
                  <c:v>94.466974952899989</c:v>
                </c:pt>
                <c:pt idx="6">
                  <c:v>97.997965346599983</c:v>
                </c:pt>
                <c:pt idx="7">
                  <c:v>100.40397886199999</c:v>
                </c:pt>
                <c:pt idx="8">
                  <c:v>102.05598024489998</c:v>
                </c:pt>
                <c:pt idx="9">
                  <c:v>103.38101245229998</c:v>
                </c:pt>
              </c:numCache>
            </c:numRef>
          </c:val>
        </c:ser>
        <c:ser>
          <c:idx val="2"/>
          <c:order val="2"/>
          <c:tx>
            <c:strRef>
              <c:f>Advertising!$D$47</c:f>
              <c:strCache>
                <c:ptCount val="1"/>
                <c:pt idx="0">
                  <c:v>Total Out of home advertising in Kenya</c:v>
                </c:pt>
              </c:strCache>
            </c:strRef>
          </c:tx>
          <c:spPr>
            <a:noFill/>
          </c:spPr>
          <c:invertIfNegative val="0"/>
          <c:dLbls>
            <c:dLblPos val="inBase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numRef>
              <c:f>Advertising!$E$44:$N$44</c:f>
              <c:numCache>
                <c:formatCode>General</c:formatCode>
                <c:ptCount val="10"/>
                <c:pt idx="0">
                  <c:v>2010</c:v>
                </c:pt>
                <c:pt idx="1">
                  <c:v>2011</c:v>
                </c:pt>
                <c:pt idx="2">
                  <c:v>2012</c:v>
                </c:pt>
                <c:pt idx="3">
                  <c:v>2013</c:v>
                </c:pt>
                <c:pt idx="4">
                  <c:v>2014</c:v>
                </c:pt>
                <c:pt idx="5">
                  <c:v>2015</c:v>
                </c:pt>
                <c:pt idx="6">
                  <c:v>2016</c:v>
                </c:pt>
                <c:pt idx="7">
                  <c:v>2017</c:v>
                </c:pt>
                <c:pt idx="8">
                  <c:v>2018</c:v>
                </c:pt>
                <c:pt idx="9">
                  <c:v>2019</c:v>
                </c:pt>
              </c:numCache>
            </c:numRef>
          </c:cat>
          <c:val>
            <c:numRef>
              <c:f>Advertising!$E$47:$N$47</c:f>
              <c:numCache>
                <c:formatCode>"$"#,##0.0_);[Red]\("$"#,##0.0\)</c:formatCode>
                <c:ptCount val="10"/>
                <c:pt idx="0">
                  <c:v>57.486991788599994</c:v>
                </c:pt>
                <c:pt idx="1">
                  <c:v>77.333974624500001</c:v>
                </c:pt>
                <c:pt idx="2">
                  <c:v>83.517980917799989</c:v>
                </c:pt>
                <c:pt idx="3">
                  <c:v>90.434970014399994</c:v>
                </c:pt>
                <c:pt idx="4">
                  <c:v>100.5330140881</c:v>
                </c:pt>
                <c:pt idx="5">
                  <c:v>109.35500215529999</c:v>
                </c:pt>
                <c:pt idx="6">
                  <c:v>118.1009894889</c:v>
                </c:pt>
                <c:pt idx="7">
                  <c:v>127.09397920669998</c:v>
                </c:pt>
                <c:pt idx="8">
                  <c:v>136.80602440889999</c:v>
                </c:pt>
                <c:pt idx="9">
                  <c:v>145.96402057379998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0"/>
        <c:overlap val="100"/>
        <c:axId val="129832064"/>
        <c:axId val="129833600"/>
      </c:barChart>
      <c:catAx>
        <c:axId val="12983206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129833600"/>
        <c:crosses val="autoZero"/>
        <c:auto val="1"/>
        <c:lblAlgn val="ctr"/>
        <c:lblOffset val="100"/>
        <c:noMultiLvlLbl val="0"/>
      </c:catAx>
      <c:valAx>
        <c:axId val="129833600"/>
        <c:scaling>
          <c:orientation val="minMax"/>
          <c:max val="150"/>
          <c:min val="0"/>
        </c:scaling>
        <c:delete val="1"/>
        <c:axPos val="l"/>
        <c:numFmt formatCode="&quot;$&quot;#,##0.0_);[Red]\(&quot;$&quot;#,##0.0\)" sourceLinked="1"/>
        <c:majorTickMark val="out"/>
        <c:minorTickMark val="none"/>
        <c:tickLblPos val="nextTo"/>
        <c:crossAx val="129832064"/>
        <c:crosses val="autoZero"/>
        <c:crossBetween val="between"/>
      </c:valAx>
    </c:plotArea>
    <c:legend>
      <c:legendPos val="l"/>
      <c:legendEntry>
        <c:idx val="0"/>
        <c:delete val="1"/>
      </c:legendEntry>
      <c:layout>
        <c:manualLayout>
          <c:xMode val="edge"/>
          <c:yMode val="edge"/>
          <c:x val="7.4999999999999997E-2"/>
          <c:y val="0.12461614173228347"/>
          <c:w val="0.13736023622047244"/>
          <c:h val="0.16743438320209975"/>
        </c:manualLayout>
      </c:layout>
      <c:overlay val="1"/>
    </c:legend>
    <c:plotVisOnly val="1"/>
    <c:dispBlanksAs val="gap"/>
    <c:showDLblsOverMax val="0"/>
  </c:chart>
  <c:txPr>
    <a:bodyPr/>
    <a:lstStyle/>
    <a:p>
      <a:pPr>
        <a:defRPr sz="1200"/>
      </a:pPr>
      <a:endParaRPr lang="en-US"/>
    </a:p>
  </c:txPr>
  <c:externalData r:id="rId2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'Media Download'!$D$55</c:f>
              <c:strCache>
                <c:ptCount val="1"/>
                <c:pt idx="0">
                  <c:v>Box Office</c:v>
                </c:pt>
              </c:strCache>
            </c:strRef>
          </c:tx>
          <c:invertIfNegative val="0"/>
          <c:cat>
            <c:strRef>
              <c:f>'Media Download'!$E$54:$N$54</c:f>
              <c:strCache>
                <c:ptCount val="10"/>
                <c:pt idx="0">
                  <c:v>2010</c:v>
                </c:pt>
                <c:pt idx="1">
                  <c:v>2011</c:v>
                </c:pt>
                <c:pt idx="2">
                  <c:v>2012</c:v>
                </c:pt>
                <c:pt idx="3">
                  <c:v>2013</c:v>
                </c:pt>
                <c:pt idx="4">
                  <c:v>2014</c:v>
                </c:pt>
                <c:pt idx="5">
                  <c:v>2015</c:v>
                </c:pt>
                <c:pt idx="6">
                  <c:v>2016</c:v>
                </c:pt>
                <c:pt idx="7">
                  <c:v>2017</c:v>
                </c:pt>
                <c:pt idx="8">
                  <c:v>2018</c:v>
                </c:pt>
                <c:pt idx="9">
                  <c:v>2019</c:v>
                </c:pt>
              </c:strCache>
            </c:strRef>
          </c:cat>
          <c:val>
            <c:numRef>
              <c:f>'Media Download'!$E$55:$N$55</c:f>
              <c:numCache>
                <c:formatCode>"$"#,##0.0_);[Red]\("$"#,##0.0\)</c:formatCode>
                <c:ptCount val="10"/>
                <c:pt idx="0">
                  <c:v>2.4729753267999999</c:v>
                </c:pt>
                <c:pt idx="1">
                  <c:v>3.6959968407999999</c:v>
                </c:pt>
                <c:pt idx="2">
                  <c:v>3.8969745088999996</c:v>
                </c:pt>
                <c:pt idx="3">
                  <c:v>4.1249767096999994</c:v>
                </c:pt>
                <c:pt idx="4">
                  <c:v>4.3890423653999999</c:v>
                </c:pt>
                <c:pt idx="5">
                  <c:v>4.7139823950999995</c:v>
                </c:pt>
                <c:pt idx="6">
                  <c:v>5.1290349450999999</c:v>
                </c:pt>
                <c:pt idx="7">
                  <c:v>5.6769965449999997</c:v>
                </c:pt>
                <c:pt idx="8">
                  <c:v>6.3899645920000001</c:v>
                </c:pt>
                <c:pt idx="9">
                  <c:v>7.3139638022</c:v>
                </c:pt>
              </c:numCache>
            </c:numRef>
          </c:val>
        </c:ser>
        <c:ser>
          <c:idx val="3"/>
          <c:order val="1"/>
          <c:tx>
            <c:strRef>
              <c:f>'Media Download'!$D$56</c:f>
              <c:strCache>
                <c:ptCount val="1"/>
                <c:pt idx="0">
                  <c:v>Physical home video - sell through</c:v>
                </c:pt>
              </c:strCache>
            </c:strRef>
          </c:tx>
          <c:invertIfNegative val="0"/>
          <c:cat>
            <c:strRef>
              <c:f>'Media Download'!$E$54:$N$54</c:f>
              <c:strCache>
                <c:ptCount val="10"/>
                <c:pt idx="0">
                  <c:v>2010</c:v>
                </c:pt>
                <c:pt idx="1">
                  <c:v>2011</c:v>
                </c:pt>
                <c:pt idx="2">
                  <c:v>2012</c:v>
                </c:pt>
                <c:pt idx="3">
                  <c:v>2013</c:v>
                </c:pt>
                <c:pt idx="4">
                  <c:v>2014</c:v>
                </c:pt>
                <c:pt idx="5">
                  <c:v>2015</c:v>
                </c:pt>
                <c:pt idx="6">
                  <c:v>2016</c:v>
                </c:pt>
                <c:pt idx="7">
                  <c:v>2017</c:v>
                </c:pt>
                <c:pt idx="8">
                  <c:v>2018</c:v>
                </c:pt>
                <c:pt idx="9">
                  <c:v>2019</c:v>
                </c:pt>
              </c:strCache>
            </c:strRef>
          </c:cat>
          <c:val>
            <c:numRef>
              <c:f>'Media Download'!$E$56:$N$56</c:f>
              <c:numCache>
                <c:formatCode>"$"#,##0.0_);[Red]\("$"#,##0.0\)</c:formatCode>
                <c:ptCount val="10"/>
                <c:pt idx="0">
                  <c:v>30.052018233599998</c:v>
                </c:pt>
                <c:pt idx="1">
                  <c:v>29.701990583099999</c:v>
                </c:pt>
                <c:pt idx="2">
                  <c:v>29.378987465299996</c:v>
                </c:pt>
                <c:pt idx="3">
                  <c:v>29.0879895108</c:v>
                </c:pt>
                <c:pt idx="4">
                  <c:v>28.830011292499997</c:v>
                </c:pt>
                <c:pt idx="5">
                  <c:v>28.6139994987</c:v>
                </c:pt>
                <c:pt idx="6">
                  <c:v>28.446963905800001</c:v>
                </c:pt>
                <c:pt idx="7">
                  <c:v>28.334991951199999</c:v>
                </c:pt>
                <c:pt idx="8">
                  <c:v>28.277991400999994</c:v>
                </c:pt>
                <c:pt idx="9">
                  <c:v>28.275039916199997</c:v>
                </c:pt>
              </c:numCache>
            </c:numRef>
          </c:val>
        </c:ser>
        <c:ser>
          <c:idx val="4"/>
          <c:order val="2"/>
          <c:tx>
            <c:strRef>
              <c:f>'Media Download'!$D$57</c:f>
              <c:strCache>
                <c:ptCount val="1"/>
                <c:pt idx="0">
                  <c:v>Physical home video - rentals</c:v>
                </c:pt>
              </c:strCache>
            </c:strRef>
          </c:tx>
          <c:invertIfNegative val="0"/>
          <c:cat>
            <c:strRef>
              <c:f>'Media Download'!$E$54:$N$54</c:f>
              <c:strCache>
                <c:ptCount val="10"/>
                <c:pt idx="0">
                  <c:v>2010</c:v>
                </c:pt>
                <c:pt idx="1">
                  <c:v>2011</c:v>
                </c:pt>
                <c:pt idx="2">
                  <c:v>2012</c:v>
                </c:pt>
                <c:pt idx="3">
                  <c:v>2013</c:v>
                </c:pt>
                <c:pt idx="4">
                  <c:v>2014</c:v>
                </c:pt>
                <c:pt idx="5">
                  <c:v>2015</c:v>
                </c:pt>
                <c:pt idx="6">
                  <c:v>2016</c:v>
                </c:pt>
                <c:pt idx="7">
                  <c:v>2017</c:v>
                </c:pt>
                <c:pt idx="8">
                  <c:v>2018</c:v>
                </c:pt>
                <c:pt idx="9">
                  <c:v>2019</c:v>
                </c:pt>
              </c:strCache>
            </c:strRef>
          </c:cat>
          <c:val>
            <c:numRef>
              <c:f>'Media Download'!$E$57:$N$57</c:f>
              <c:numCache>
                <c:formatCode>"$"#,##0.0_);[Red]\("$"#,##0.0\)</c:formatCode>
                <c:ptCount val="10"/>
                <c:pt idx="0">
                  <c:v>2.2240360306999998</c:v>
                </c:pt>
                <c:pt idx="1">
                  <c:v>2.2879541234</c:v>
                </c:pt>
                <c:pt idx="2">
                  <c:v>2.3539935957999996</c:v>
                </c:pt>
                <c:pt idx="3">
                  <c:v>2.4209554072000001</c:v>
                </c:pt>
                <c:pt idx="4">
                  <c:v>2.4900385983</c:v>
                </c:pt>
                <c:pt idx="5">
                  <c:v>2.5609664673999997</c:v>
                </c:pt>
                <c:pt idx="6">
                  <c:v>2.6340157162</c:v>
                </c:pt>
                <c:pt idx="7">
                  <c:v>2.7069727311</c:v>
                </c:pt>
                <c:pt idx="8">
                  <c:v>2.7810365527999998</c:v>
                </c:pt>
                <c:pt idx="9">
                  <c:v>2.8560227134999998</c:v>
                </c:pt>
              </c:numCache>
            </c:numRef>
          </c:val>
        </c:ser>
        <c:ser>
          <c:idx val="5"/>
          <c:order val="3"/>
          <c:tx>
            <c:strRef>
              <c:f>'Media Download'!$D$58</c:f>
              <c:strCache>
                <c:ptCount val="1"/>
                <c:pt idx="0">
                  <c:v>TV subscription</c:v>
                </c:pt>
              </c:strCache>
            </c:strRef>
          </c:tx>
          <c:invertIfNegative val="0"/>
          <c:cat>
            <c:strRef>
              <c:f>'Media Download'!$E$54:$N$54</c:f>
              <c:strCache>
                <c:ptCount val="10"/>
                <c:pt idx="0">
                  <c:v>2010</c:v>
                </c:pt>
                <c:pt idx="1">
                  <c:v>2011</c:v>
                </c:pt>
                <c:pt idx="2">
                  <c:v>2012</c:v>
                </c:pt>
                <c:pt idx="3">
                  <c:v>2013</c:v>
                </c:pt>
                <c:pt idx="4">
                  <c:v>2014</c:v>
                </c:pt>
                <c:pt idx="5">
                  <c:v>2015</c:v>
                </c:pt>
                <c:pt idx="6">
                  <c:v>2016</c:v>
                </c:pt>
                <c:pt idx="7">
                  <c:v>2017</c:v>
                </c:pt>
                <c:pt idx="8">
                  <c:v>2018</c:v>
                </c:pt>
                <c:pt idx="9">
                  <c:v>2019</c:v>
                </c:pt>
              </c:strCache>
            </c:strRef>
          </c:cat>
          <c:val>
            <c:numRef>
              <c:f>'Media Download'!$E$58:$N$58</c:f>
              <c:numCache>
                <c:formatCode>"$"#,##0.0_);[Red]\("$"#,##0.0\)</c:formatCode>
                <c:ptCount val="10"/>
                <c:pt idx="0">
                  <c:v>34.492988284699997</c:v>
                </c:pt>
                <c:pt idx="1">
                  <c:v>43.356020437399998</c:v>
                </c:pt>
                <c:pt idx="2">
                  <c:v>51.726984733599991</c:v>
                </c:pt>
                <c:pt idx="3">
                  <c:v>62.210013105899996</c:v>
                </c:pt>
                <c:pt idx="4">
                  <c:v>76.102006422199992</c:v>
                </c:pt>
                <c:pt idx="5">
                  <c:v>92.540024314099995</c:v>
                </c:pt>
                <c:pt idx="6">
                  <c:v>107.90296386759999</c:v>
                </c:pt>
                <c:pt idx="7">
                  <c:v>120.2069661276</c:v>
                </c:pt>
                <c:pt idx="8">
                  <c:v>131.6699796874</c:v>
                </c:pt>
                <c:pt idx="9">
                  <c:v>143.69395982699999</c:v>
                </c:pt>
              </c:numCache>
            </c:numRef>
          </c:val>
        </c:ser>
        <c:ser>
          <c:idx val="1"/>
          <c:order val="4"/>
          <c:tx>
            <c:strRef>
              <c:f>'Media Download'!$D$59</c:f>
              <c:strCache>
                <c:ptCount val="1"/>
                <c:pt idx="0">
                  <c:v>Digital</c:v>
                </c:pt>
              </c:strCache>
            </c:strRef>
          </c:tx>
          <c:invertIfNegative val="0"/>
          <c:val>
            <c:numRef>
              <c:f>'Media Download'!$E$59:$N$59</c:f>
              <c:numCache>
                <c:formatCode>"$"#,##0.0_);[Red]\("$"#,##0.0\)</c:formatCode>
                <c:ptCount val="10"/>
                <c:pt idx="0">
                  <c:v>0.2319682585</c:v>
                </c:pt>
                <c:pt idx="1">
                  <c:v>0.38396972569999999</c:v>
                </c:pt>
                <c:pt idx="2">
                  <c:v>0.42602838409999993</c:v>
                </c:pt>
                <c:pt idx="3">
                  <c:v>0.5489761728</c:v>
                </c:pt>
                <c:pt idx="4">
                  <c:v>0.67100162249999995</c:v>
                </c:pt>
                <c:pt idx="5">
                  <c:v>0.81599331329999991</c:v>
                </c:pt>
                <c:pt idx="6">
                  <c:v>0.99400474029999986</c:v>
                </c:pt>
                <c:pt idx="7">
                  <c:v>1.3700423505999999</c:v>
                </c:pt>
                <c:pt idx="8">
                  <c:v>2.5749860201999999</c:v>
                </c:pt>
                <c:pt idx="9">
                  <c:v>3.7800219236999997</c:v>
                </c:pt>
              </c:numCache>
            </c:numRef>
          </c:val>
        </c:ser>
        <c:ser>
          <c:idx val="6"/>
          <c:order val="5"/>
          <c:tx>
            <c:strRef>
              <c:f>'Media Download'!$D$60</c:f>
              <c:strCache>
                <c:ptCount val="1"/>
                <c:pt idx="0">
                  <c:v>Total</c:v>
                </c:pt>
              </c:strCache>
            </c:strRef>
          </c:tx>
          <c:spPr>
            <a:noFill/>
          </c:spPr>
          <c:invertIfNegative val="0"/>
          <c:dLbls>
            <c:dLblPos val="inBase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'Media Download'!$E$54:$N$54</c:f>
              <c:strCache>
                <c:ptCount val="10"/>
                <c:pt idx="0">
                  <c:v>2010</c:v>
                </c:pt>
                <c:pt idx="1">
                  <c:v>2011</c:v>
                </c:pt>
                <c:pt idx="2">
                  <c:v>2012</c:v>
                </c:pt>
                <c:pt idx="3">
                  <c:v>2013</c:v>
                </c:pt>
                <c:pt idx="4">
                  <c:v>2014</c:v>
                </c:pt>
                <c:pt idx="5">
                  <c:v>2015</c:v>
                </c:pt>
                <c:pt idx="6">
                  <c:v>2016</c:v>
                </c:pt>
                <c:pt idx="7">
                  <c:v>2017</c:v>
                </c:pt>
                <c:pt idx="8">
                  <c:v>2018</c:v>
                </c:pt>
                <c:pt idx="9">
                  <c:v>2019</c:v>
                </c:pt>
              </c:strCache>
            </c:strRef>
          </c:cat>
          <c:val>
            <c:numRef>
              <c:f>'Media Download'!$E$60:$N$60</c:f>
              <c:numCache>
                <c:formatCode>"$"#,##0.0_);[Red]\("$"#,##0.0\)</c:formatCode>
                <c:ptCount val="10"/>
                <c:pt idx="0">
                  <c:v>69.473986134300006</c:v>
                </c:pt>
                <c:pt idx="1">
                  <c:v>79.425931710399993</c:v>
                </c:pt>
                <c:pt idx="2">
                  <c:v>87.782968687699977</c:v>
                </c:pt>
                <c:pt idx="3">
                  <c:v>98.39291090639999</c:v>
                </c:pt>
                <c:pt idx="4">
                  <c:v>112.48210030089999</c:v>
                </c:pt>
                <c:pt idx="5">
                  <c:v>129.2449659886</c:v>
                </c:pt>
                <c:pt idx="6">
                  <c:v>145.10698317499998</c:v>
                </c:pt>
                <c:pt idx="7">
                  <c:v>158.2959697055</c:v>
                </c:pt>
                <c:pt idx="8">
                  <c:v>171.69395825339998</c:v>
                </c:pt>
                <c:pt idx="9">
                  <c:v>185.91900818259998</c:v>
                </c:pt>
              </c:numCache>
            </c:numRef>
          </c:val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129875968"/>
        <c:axId val="129945600"/>
      </c:barChart>
      <c:catAx>
        <c:axId val="129875968"/>
        <c:scaling>
          <c:orientation val="minMax"/>
        </c:scaling>
        <c:delete val="0"/>
        <c:axPos val="b"/>
        <c:majorTickMark val="out"/>
        <c:minorTickMark val="none"/>
        <c:tickLblPos val="nextTo"/>
        <c:crossAx val="129945600"/>
        <c:crosses val="autoZero"/>
        <c:auto val="1"/>
        <c:lblAlgn val="ctr"/>
        <c:lblOffset val="100"/>
        <c:noMultiLvlLbl val="0"/>
      </c:catAx>
      <c:valAx>
        <c:axId val="129945600"/>
        <c:scaling>
          <c:orientation val="minMax"/>
          <c:max val="200"/>
        </c:scaling>
        <c:delete val="1"/>
        <c:axPos val="l"/>
        <c:numFmt formatCode="&quot;$&quot;#,##0.0_);[Red]\(&quot;$&quot;#,##0.0\)" sourceLinked="1"/>
        <c:majorTickMark val="out"/>
        <c:minorTickMark val="none"/>
        <c:tickLblPos val="nextTo"/>
        <c:crossAx val="129875968"/>
        <c:crosses val="autoZero"/>
        <c:crossBetween val="between"/>
      </c:valAx>
    </c:plotArea>
    <c:legend>
      <c:legendPos val="l"/>
      <c:legendEntry>
        <c:idx val="0"/>
        <c:delete val="1"/>
      </c:legendEntry>
      <c:overlay val="0"/>
    </c:legend>
    <c:plotVisOnly val="1"/>
    <c:dispBlanksAs val="gap"/>
    <c:showDLblsOverMax val="0"/>
  </c:chart>
  <c:txPr>
    <a:bodyPr/>
    <a:lstStyle/>
    <a:p>
      <a:pPr>
        <a:defRPr sz="1200"/>
      </a:pPr>
      <a:endParaRPr lang="en-US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21975264491351909"/>
          <c:y val="5.0925925925925923E-2"/>
          <c:w val="0.72916400036176421"/>
          <c:h val="0.81589457567804025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'Media Download'!$E$77</c:f>
              <c:strCache>
                <c:ptCount val="1"/>
                <c:pt idx="0">
                  <c:v>Digital video - OTT streaming</c:v>
                </c:pt>
              </c:strCache>
            </c:strRef>
          </c:tx>
          <c:invertIfNegative val="0"/>
          <c:cat>
            <c:strRef>
              <c:f>'Media Download'!$F$76:$O$76</c:f>
              <c:strCache>
                <c:ptCount val="10"/>
                <c:pt idx="0">
                  <c:v>2010</c:v>
                </c:pt>
                <c:pt idx="1">
                  <c:v>2011</c:v>
                </c:pt>
                <c:pt idx="2">
                  <c:v>2012</c:v>
                </c:pt>
                <c:pt idx="3">
                  <c:v>2013</c:v>
                </c:pt>
                <c:pt idx="4">
                  <c:v>2014</c:v>
                </c:pt>
                <c:pt idx="5">
                  <c:v>2015</c:v>
                </c:pt>
                <c:pt idx="6">
                  <c:v>2016</c:v>
                </c:pt>
                <c:pt idx="7">
                  <c:v>2017</c:v>
                </c:pt>
                <c:pt idx="8">
                  <c:v>2018</c:v>
                </c:pt>
                <c:pt idx="9">
                  <c:v>2019</c:v>
                </c:pt>
              </c:strCache>
            </c:strRef>
          </c:cat>
          <c:val>
            <c:numRef>
              <c:f>'Media Download'!$F$77:$O$77</c:f>
              <c:numCache>
                <c:formatCode>"$"#,##0.0_);[Red]\("$"#,##0.0\)</c:formatCode>
                <c:ptCount val="1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2.2043902099999999E-2</c:v>
                </c:pt>
                <c:pt idx="6">
                  <c:v>7.8029879399999988E-2</c:v>
                </c:pt>
                <c:pt idx="7">
                  <c:v>0.33102746709999997</c:v>
                </c:pt>
                <c:pt idx="8">
                  <c:v>1.4140379208999998</c:v>
                </c:pt>
                <c:pt idx="9">
                  <c:v>2.4969561407999996</c:v>
                </c:pt>
              </c:numCache>
            </c:numRef>
          </c:val>
        </c:ser>
        <c:ser>
          <c:idx val="1"/>
          <c:order val="1"/>
          <c:tx>
            <c:strRef>
              <c:f>'Media Download'!$E$78</c:f>
              <c:strCache>
                <c:ptCount val="1"/>
                <c:pt idx="0">
                  <c:v>Digital video - TV subscription</c:v>
                </c:pt>
              </c:strCache>
            </c:strRef>
          </c:tx>
          <c:invertIfNegative val="0"/>
          <c:cat>
            <c:strRef>
              <c:f>'Media Download'!$F$76:$O$76</c:f>
              <c:strCache>
                <c:ptCount val="10"/>
                <c:pt idx="0">
                  <c:v>2010</c:v>
                </c:pt>
                <c:pt idx="1">
                  <c:v>2011</c:v>
                </c:pt>
                <c:pt idx="2">
                  <c:v>2012</c:v>
                </c:pt>
                <c:pt idx="3">
                  <c:v>2013</c:v>
                </c:pt>
                <c:pt idx="4">
                  <c:v>2014</c:v>
                </c:pt>
                <c:pt idx="5">
                  <c:v>2015</c:v>
                </c:pt>
                <c:pt idx="6">
                  <c:v>2016</c:v>
                </c:pt>
                <c:pt idx="7">
                  <c:v>2017</c:v>
                </c:pt>
                <c:pt idx="8">
                  <c:v>2018</c:v>
                </c:pt>
                <c:pt idx="9">
                  <c:v>2019</c:v>
                </c:pt>
              </c:strCache>
            </c:strRef>
          </c:cat>
          <c:val>
            <c:numRef>
              <c:f>'Media Download'!$F$78:$O$78</c:f>
              <c:numCache>
                <c:formatCode>"$"#,##0.0_);[Red]\("$"#,##0.0\)</c:formatCode>
                <c:ptCount val="10"/>
                <c:pt idx="0">
                  <c:v>0.2319682585</c:v>
                </c:pt>
                <c:pt idx="1">
                  <c:v>0.38396972569999999</c:v>
                </c:pt>
                <c:pt idx="2">
                  <c:v>0.42602838409999993</c:v>
                </c:pt>
                <c:pt idx="3">
                  <c:v>0.5489761728</c:v>
                </c:pt>
                <c:pt idx="4">
                  <c:v>0.67100162249999995</c:v>
                </c:pt>
                <c:pt idx="5">
                  <c:v>0.79404164509999997</c:v>
                </c:pt>
                <c:pt idx="6">
                  <c:v>0.91597486089999991</c:v>
                </c:pt>
                <c:pt idx="7">
                  <c:v>1.0390148834999999</c:v>
                </c:pt>
                <c:pt idx="8">
                  <c:v>1.1610403331999999</c:v>
                </c:pt>
                <c:pt idx="9">
                  <c:v>1.2829735489999998</c:v>
                </c:pt>
              </c:numCache>
            </c:numRef>
          </c:val>
        </c:ser>
        <c:ser>
          <c:idx val="2"/>
          <c:order val="2"/>
          <c:tx>
            <c:strRef>
              <c:f>'Media Download'!$E$79</c:f>
              <c:strCache>
                <c:ptCount val="1"/>
                <c:pt idx="0">
                  <c:v>Total</c:v>
                </c:pt>
              </c:strCache>
            </c:strRef>
          </c:tx>
          <c:spPr>
            <a:noFill/>
          </c:spPr>
          <c:invertIfNegative val="0"/>
          <c:dLbls>
            <c:txPr>
              <a:bodyPr/>
              <a:lstStyle/>
              <a:p>
                <a:pPr>
                  <a:defRPr b="1"/>
                </a:pPr>
                <a:endParaRPr lang="en-US"/>
              </a:p>
            </c:txPr>
            <c:dLblPos val="inBase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'Media Download'!$F$76:$O$76</c:f>
              <c:strCache>
                <c:ptCount val="10"/>
                <c:pt idx="0">
                  <c:v>2010</c:v>
                </c:pt>
                <c:pt idx="1">
                  <c:v>2011</c:v>
                </c:pt>
                <c:pt idx="2">
                  <c:v>2012</c:v>
                </c:pt>
                <c:pt idx="3">
                  <c:v>2013</c:v>
                </c:pt>
                <c:pt idx="4">
                  <c:v>2014</c:v>
                </c:pt>
                <c:pt idx="5">
                  <c:v>2015</c:v>
                </c:pt>
                <c:pt idx="6">
                  <c:v>2016</c:v>
                </c:pt>
                <c:pt idx="7">
                  <c:v>2017</c:v>
                </c:pt>
                <c:pt idx="8">
                  <c:v>2018</c:v>
                </c:pt>
                <c:pt idx="9">
                  <c:v>2019</c:v>
                </c:pt>
              </c:strCache>
            </c:strRef>
          </c:cat>
          <c:val>
            <c:numRef>
              <c:f>'Media Download'!$F$79:$O$79</c:f>
              <c:numCache>
                <c:formatCode>"$"#,##0.0_);[Red]\("$"#,##0.0\)</c:formatCode>
                <c:ptCount val="10"/>
                <c:pt idx="0">
                  <c:v>0.2319682585</c:v>
                </c:pt>
                <c:pt idx="1">
                  <c:v>0.38396972569999999</c:v>
                </c:pt>
                <c:pt idx="2">
                  <c:v>0.42602838409999993</c:v>
                </c:pt>
                <c:pt idx="3">
                  <c:v>0.5489761728</c:v>
                </c:pt>
                <c:pt idx="4">
                  <c:v>0.67100162249999995</c:v>
                </c:pt>
                <c:pt idx="5">
                  <c:v>0.81608554719999993</c:v>
                </c:pt>
                <c:pt idx="6">
                  <c:v>0.99400474029999986</c:v>
                </c:pt>
                <c:pt idx="7">
                  <c:v>1.3700423505999999</c:v>
                </c:pt>
                <c:pt idx="8">
                  <c:v>2.5750782540999997</c:v>
                </c:pt>
                <c:pt idx="9">
                  <c:v>3.7799296897999994</c:v>
                </c:pt>
              </c:numCache>
            </c:numRef>
          </c:val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129953792"/>
        <c:axId val="130044288"/>
      </c:barChart>
      <c:catAx>
        <c:axId val="129953792"/>
        <c:scaling>
          <c:orientation val="minMax"/>
        </c:scaling>
        <c:delete val="0"/>
        <c:axPos val="b"/>
        <c:majorTickMark val="out"/>
        <c:minorTickMark val="none"/>
        <c:tickLblPos val="nextTo"/>
        <c:crossAx val="130044288"/>
        <c:crosses val="autoZero"/>
        <c:auto val="1"/>
        <c:lblAlgn val="ctr"/>
        <c:lblOffset val="100"/>
        <c:noMultiLvlLbl val="0"/>
      </c:catAx>
      <c:valAx>
        <c:axId val="130044288"/>
        <c:scaling>
          <c:orientation val="minMax"/>
          <c:max val="4"/>
        </c:scaling>
        <c:delete val="1"/>
        <c:axPos val="l"/>
        <c:numFmt formatCode="&quot;$&quot;#,##0.0_);[Red]\(&quot;$&quot;#,##0.0\)" sourceLinked="1"/>
        <c:majorTickMark val="out"/>
        <c:minorTickMark val="none"/>
        <c:tickLblPos val="nextTo"/>
        <c:crossAx val="129953792"/>
        <c:crosses val="autoZero"/>
        <c:crossBetween val="between"/>
      </c:valAx>
    </c:plotArea>
    <c:legend>
      <c:legendPos val="l"/>
      <c:legendEntry>
        <c:idx val="0"/>
        <c:delete val="1"/>
      </c:legendEntry>
      <c:layout>
        <c:manualLayout>
          <c:xMode val="edge"/>
          <c:yMode val="edge"/>
          <c:x val="9.2878826772212122E-3"/>
          <c:y val="0.40507618839311754"/>
          <c:w val="0.21046476223629787"/>
          <c:h val="0.47688466025080201"/>
        </c:manualLayout>
      </c:layout>
      <c:overlay val="0"/>
    </c:legend>
    <c:plotVisOnly val="1"/>
    <c:dispBlanksAs val="gap"/>
    <c:showDLblsOverMax val="0"/>
  </c:chart>
  <c:txPr>
    <a:bodyPr/>
    <a:lstStyle/>
    <a:p>
      <a:pPr>
        <a:defRPr sz="1200"/>
      </a:pPr>
      <a:endParaRPr lang="en-US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'Media Download'!$D$110</c:f>
              <c:strCache>
                <c:ptCount val="1"/>
                <c:pt idx="0">
                  <c:v>Download</c:v>
                </c:pt>
              </c:strCache>
            </c:strRef>
          </c:tx>
          <c:invertIfNegative val="0"/>
          <c:cat>
            <c:strRef>
              <c:f>'Media Download'!$E$109:$N$109</c:f>
              <c:strCache>
                <c:ptCount val="10"/>
                <c:pt idx="0">
                  <c:v>2010</c:v>
                </c:pt>
                <c:pt idx="1">
                  <c:v>2011</c:v>
                </c:pt>
                <c:pt idx="2">
                  <c:v>2012</c:v>
                </c:pt>
                <c:pt idx="3">
                  <c:v>2013</c:v>
                </c:pt>
                <c:pt idx="4">
                  <c:v>2014</c:v>
                </c:pt>
                <c:pt idx="5">
                  <c:v>2015</c:v>
                </c:pt>
                <c:pt idx="6">
                  <c:v>2016</c:v>
                </c:pt>
                <c:pt idx="7">
                  <c:v>2017</c:v>
                </c:pt>
                <c:pt idx="8">
                  <c:v>2018</c:v>
                </c:pt>
                <c:pt idx="9">
                  <c:v>2019</c:v>
                </c:pt>
              </c:strCache>
            </c:strRef>
          </c:cat>
          <c:val>
            <c:numRef>
              <c:f>'Media Download'!$E$110:$N$110</c:f>
              <c:numCache>
                <c:formatCode>"$"#,##0.0_);[Red]\("$"#,##0.0\)</c:formatCode>
                <c:ptCount val="10"/>
                <c:pt idx="0">
                  <c:v>0.12304002259999999</c:v>
                </c:pt>
                <c:pt idx="1">
                  <c:v>0.13604500250000001</c:v>
                </c:pt>
                <c:pt idx="2">
                  <c:v>0.15596752489999999</c:v>
                </c:pt>
                <c:pt idx="3">
                  <c:v>0.17201622349999998</c:v>
                </c:pt>
                <c:pt idx="4">
                  <c:v>0.19304555269999998</c:v>
                </c:pt>
                <c:pt idx="5">
                  <c:v>0.20900201739999999</c:v>
                </c:pt>
                <c:pt idx="6">
                  <c:v>0.2030068139</c:v>
                </c:pt>
                <c:pt idx="7">
                  <c:v>0.19701161040000001</c:v>
                </c:pt>
                <c:pt idx="8">
                  <c:v>0.19101640689999999</c:v>
                </c:pt>
                <c:pt idx="9">
                  <c:v>0.18502120339999997</c:v>
                </c:pt>
              </c:numCache>
            </c:numRef>
          </c:val>
        </c:ser>
        <c:ser>
          <c:idx val="1"/>
          <c:order val="1"/>
          <c:tx>
            <c:strRef>
              <c:f>'Media Download'!$D$111</c:f>
              <c:strCache>
                <c:ptCount val="1"/>
                <c:pt idx="0">
                  <c:v>Mobile</c:v>
                </c:pt>
              </c:strCache>
            </c:strRef>
          </c:tx>
          <c:invertIfNegative val="0"/>
          <c:cat>
            <c:strRef>
              <c:f>'Media Download'!$E$109:$N$109</c:f>
              <c:strCache>
                <c:ptCount val="10"/>
                <c:pt idx="0">
                  <c:v>2010</c:v>
                </c:pt>
                <c:pt idx="1">
                  <c:v>2011</c:v>
                </c:pt>
                <c:pt idx="2">
                  <c:v>2012</c:v>
                </c:pt>
                <c:pt idx="3">
                  <c:v>2013</c:v>
                </c:pt>
                <c:pt idx="4">
                  <c:v>2014</c:v>
                </c:pt>
                <c:pt idx="5">
                  <c:v>2015</c:v>
                </c:pt>
                <c:pt idx="6">
                  <c:v>2016</c:v>
                </c:pt>
                <c:pt idx="7">
                  <c:v>2017</c:v>
                </c:pt>
                <c:pt idx="8">
                  <c:v>2018</c:v>
                </c:pt>
                <c:pt idx="9">
                  <c:v>2019</c:v>
                </c:pt>
              </c:strCache>
            </c:strRef>
          </c:cat>
          <c:val>
            <c:numRef>
              <c:f>'Media Download'!$E$111:$N$111</c:f>
              <c:numCache>
                <c:formatCode>"$"#,##0.0_);[Red]\("$"#,##0.0\)</c:formatCode>
                <c:ptCount val="10"/>
                <c:pt idx="0">
                  <c:v>5.0580148420999995</c:v>
                </c:pt>
                <c:pt idx="1">
                  <c:v>5.9859801099999999</c:v>
                </c:pt>
                <c:pt idx="2">
                  <c:v>7.0479612345999998</c:v>
                </c:pt>
                <c:pt idx="3">
                  <c:v>7.8669982665999996</c:v>
                </c:pt>
                <c:pt idx="4">
                  <c:v>8.9089646348999985</c:v>
                </c:pt>
                <c:pt idx="5">
                  <c:v>10.249030968</c:v>
                </c:pt>
                <c:pt idx="6">
                  <c:v>11.992989549199999</c:v>
                </c:pt>
                <c:pt idx="7">
                  <c:v>14.298006944099999</c:v>
                </c:pt>
                <c:pt idx="8">
                  <c:v>17.390978546699998</c:v>
                </c:pt>
                <c:pt idx="9">
                  <c:v>20.483027810299998</c:v>
                </c:pt>
              </c:numCache>
            </c:numRef>
          </c:val>
        </c:ser>
        <c:ser>
          <c:idx val="2"/>
          <c:order val="2"/>
          <c:tx>
            <c:strRef>
              <c:f>'Media Download'!$D$112</c:f>
              <c:strCache>
                <c:ptCount val="1"/>
                <c:pt idx="0">
                  <c:v>Physical Recordings</c:v>
                </c:pt>
              </c:strCache>
            </c:strRef>
          </c:tx>
          <c:invertIfNegative val="0"/>
          <c:cat>
            <c:strRef>
              <c:f>'Media Download'!$E$109:$N$109</c:f>
              <c:strCache>
                <c:ptCount val="10"/>
                <c:pt idx="0">
                  <c:v>2010</c:v>
                </c:pt>
                <c:pt idx="1">
                  <c:v>2011</c:v>
                </c:pt>
                <c:pt idx="2">
                  <c:v>2012</c:v>
                </c:pt>
                <c:pt idx="3">
                  <c:v>2013</c:v>
                </c:pt>
                <c:pt idx="4">
                  <c:v>2014</c:v>
                </c:pt>
                <c:pt idx="5">
                  <c:v>2015</c:v>
                </c:pt>
                <c:pt idx="6">
                  <c:v>2016</c:v>
                </c:pt>
                <c:pt idx="7">
                  <c:v>2017</c:v>
                </c:pt>
                <c:pt idx="8">
                  <c:v>2018</c:v>
                </c:pt>
                <c:pt idx="9">
                  <c:v>2019</c:v>
                </c:pt>
              </c:strCache>
            </c:strRef>
          </c:cat>
          <c:val>
            <c:numRef>
              <c:f>'Media Download'!$E$112:$N$112</c:f>
              <c:numCache>
                <c:formatCode>"$"#,##0.0_);[Red]\("$"#,##0.0\)</c:formatCode>
                <c:ptCount val="10"/>
                <c:pt idx="0">
                  <c:v>11.142039587799999</c:v>
                </c:pt>
                <c:pt idx="1">
                  <c:v>10.8159927513</c:v>
                </c:pt>
                <c:pt idx="2">
                  <c:v>10.4809992265</c:v>
                </c:pt>
                <c:pt idx="3">
                  <c:v>9.6670350589999998</c:v>
                </c:pt>
                <c:pt idx="4">
                  <c:v>9.0729565090999991</c:v>
                </c:pt>
                <c:pt idx="5">
                  <c:v>8.4549893790999988</c:v>
                </c:pt>
                <c:pt idx="6">
                  <c:v>7.8690274123999995</c:v>
                </c:pt>
                <c:pt idx="7">
                  <c:v>7.3110123174000003</c:v>
                </c:pt>
                <c:pt idx="8">
                  <c:v>6.7839878128000004</c:v>
                </c:pt>
                <c:pt idx="9">
                  <c:v>6.2579778810999995</c:v>
                </c:pt>
              </c:numCache>
            </c:numRef>
          </c:val>
        </c:ser>
        <c:ser>
          <c:idx val="3"/>
          <c:order val="3"/>
          <c:tx>
            <c:strRef>
              <c:f>'Media Download'!$D$113</c:f>
              <c:strCache>
                <c:ptCount val="1"/>
                <c:pt idx="0">
                  <c:v>Total</c:v>
                </c:pt>
              </c:strCache>
            </c:strRef>
          </c:tx>
          <c:spPr>
            <a:noFill/>
          </c:spPr>
          <c:invertIfNegative val="0"/>
          <c:dLbls>
            <c:dLblPos val="inBase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'Media Download'!$E$109:$N$109</c:f>
              <c:strCache>
                <c:ptCount val="10"/>
                <c:pt idx="0">
                  <c:v>2010</c:v>
                </c:pt>
                <c:pt idx="1">
                  <c:v>2011</c:v>
                </c:pt>
                <c:pt idx="2">
                  <c:v>2012</c:v>
                </c:pt>
                <c:pt idx="3">
                  <c:v>2013</c:v>
                </c:pt>
                <c:pt idx="4">
                  <c:v>2014</c:v>
                </c:pt>
                <c:pt idx="5">
                  <c:v>2015</c:v>
                </c:pt>
                <c:pt idx="6">
                  <c:v>2016</c:v>
                </c:pt>
                <c:pt idx="7">
                  <c:v>2017</c:v>
                </c:pt>
                <c:pt idx="8">
                  <c:v>2018</c:v>
                </c:pt>
                <c:pt idx="9">
                  <c:v>2019</c:v>
                </c:pt>
              </c:strCache>
            </c:strRef>
          </c:cat>
          <c:val>
            <c:numRef>
              <c:f>'Media Download'!$E$113:$N$113</c:f>
              <c:numCache>
                <c:formatCode>"$"#,##0.0_);[Red]\("$"#,##0.0\)</c:formatCode>
                <c:ptCount val="10"/>
                <c:pt idx="0">
                  <c:v>16.323094452499998</c:v>
                </c:pt>
                <c:pt idx="1">
                  <c:v>16.938017863799999</c:v>
                </c:pt>
                <c:pt idx="2">
                  <c:v>17.684927985999998</c:v>
                </c:pt>
                <c:pt idx="3">
                  <c:v>17.706049549100001</c:v>
                </c:pt>
                <c:pt idx="4">
                  <c:v>18.174966696699997</c:v>
                </c:pt>
                <c:pt idx="5">
                  <c:v>18.913022364499998</c:v>
                </c:pt>
                <c:pt idx="6">
                  <c:v>20.065023775499998</c:v>
                </c:pt>
                <c:pt idx="7">
                  <c:v>21.806030871899999</c:v>
                </c:pt>
                <c:pt idx="8">
                  <c:v>24.365982766399998</c:v>
                </c:pt>
                <c:pt idx="9">
                  <c:v>26.9260268948</c:v>
                </c:pt>
              </c:numCache>
            </c:numRef>
          </c:val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130190336"/>
        <c:axId val="130503424"/>
      </c:barChart>
      <c:catAx>
        <c:axId val="130190336"/>
        <c:scaling>
          <c:orientation val="minMax"/>
        </c:scaling>
        <c:delete val="0"/>
        <c:axPos val="b"/>
        <c:majorTickMark val="out"/>
        <c:minorTickMark val="none"/>
        <c:tickLblPos val="nextTo"/>
        <c:crossAx val="130503424"/>
        <c:crosses val="autoZero"/>
        <c:auto val="1"/>
        <c:lblAlgn val="ctr"/>
        <c:lblOffset val="100"/>
        <c:noMultiLvlLbl val="0"/>
      </c:catAx>
      <c:valAx>
        <c:axId val="130503424"/>
        <c:scaling>
          <c:orientation val="minMax"/>
          <c:max val="30"/>
        </c:scaling>
        <c:delete val="1"/>
        <c:axPos val="l"/>
        <c:numFmt formatCode="&quot;$&quot;#,##0.0_);[Red]\(&quot;$&quot;#,##0.0\)" sourceLinked="1"/>
        <c:majorTickMark val="out"/>
        <c:minorTickMark val="none"/>
        <c:tickLblPos val="nextTo"/>
        <c:crossAx val="130190336"/>
        <c:crosses val="autoZero"/>
        <c:crossBetween val="between"/>
      </c:valAx>
    </c:plotArea>
    <c:legend>
      <c:legendPos val="l"/>
      <c:legendEntry>
        <c:idx val="0"/>
        <c:delete val="1"/>
      </c:legendEntry>
      <c:layout>
        <c:manualLayout>
          <c:xMode val="edge"/>
          <c:yMode val="edge"/>
          <c:x val="9.6929682349219323E-3"/>
          <c:y val="0.53537131033551943"/>
          <c:w val="0.18521735845245274"/>
          <c:h val="0.42282916253925562"/>
        </c:manualLayout>
      </c:layout>
      <c:overlay val="0"/>
    </c:legend>
    <c:plotVisOnly val="1"/>
    <c:dispBlanksAs val="gap"/>
    <c:showDLblsOverMax val="0"/>
  </c:chart>
  <c:txPr>
    <a:bodyPr/>
    <a:lstStyle/>
    <a:p>
      <a:pPr>
        <a:defRPr sz="1200"/>
      </a:pPr>
      <a:endParaRPr lang="en-US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invertIfNegative val="0"/>
          <c:dLbls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'Tech Media All Questions'!$C$295:$C$299</c:f>
              <c:strCache>
                <c:ptCount val="5"/>
                <c:pt idx="0">
                  <c:v>-</c:v>
                </c:pt>
                <c:pt idx="1">
                  <c:v>0-1hr</c:v>
                </c:pt>
                <c:pt idx="2">
                  <c:v>1hr-3hrs</c:v>
                </c:pt>
                <c:pt idx="3">
                  <c:v>3hrs-6hrs</c:v>
                </c:pt>
                <c:pt idx="4">
                  <c:v>6hrs-10hrs</c:v>
                </c:pt>
              </c:strCache>
            </c:strRef>
          </c:cat>
          <c:val>
            <c:numRef>
              <c:f>'Tech Media All Questions'!$F$295:$F$299</c:f>
              <c:numCache>
                <c:formatCode>0%</c:formatCode>
                <c:ptCount val="5"/>
                <c:pt idx="0">
                  <c:v>2.5906735751295338E-3</c:v>
                </c:pt>
                <c:pt idx="1">
                  <c:v>0.11398963730569948</c:v>
                </c:pt>
                <c:pt idx="2">
                  <c:v>0.39896373056994816</c:v>
                </c:pt>
                <c:pt idx="3">
                  <c:v>0.38082901554404147</c:v>
                </c:pt>
                <c:pt idx="4">
                  <c:v>8.549222797927461E-2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30266624"/>
        <c:axId val="130268160"/>
      </c:barChart>
      <c:catAx>
        <c:axId val="13026662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130268160"/>
        <c:crosses val="autoZero"/>
        <c:auto val="1"/>
        <c:lblAlgn val="ctr"/>
        <c:lblOffset val="100"/>
        <c:noMultiLvlLbl val="0"/>
      </c:catAx>
      <c:valAx>
        <c:axId val="130268160"/>
        <c:scaling>
          <c:orientation val="minMax"/>
        </c:scaling>
        <c:delete val="1"/>
        <c:axPos val="l"/>
        <c:numFmt formatCode="0%" sourceLinked="1"/>
        <c:majorTickMark val="out"/>
        <c:minorTickMark val="none"/>
        <c:tickLblPos val="nextTo"/>
        <c:crossAx val="130266624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200"/>
      </a:pPr>
      <a:endParaRPr lang="en-US"/>
    </a:p>
  </c:txPr>
  <c:externalData r:id="rId2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'Tech Media All Questions'!$AK$3</c:f>
              <c:strCache>
                <c:ptCount val="1"/>
                <c:pt idx="0">
                  <c:v>Kitintale</c:v>
                </c:pt>
              </c:strCache>
            </c:strRef>
          </c:tx>
          <c:invertIfNegative val="0"/>
          <c:cat>
            <c:strRef>
              <c:f>'Tech Media All Questions'!$C$320:$C$324</c:f>
              <c:strCache>
                <c:ptCount val="5"/>
                <c:pt idx="1">
                  <c:v>0 to 5,000</c:v>
                </c:pt>
                <c:pt idx="2">
                  <c:v>5,000 to 10,000</c:v>
                </c:pt>
                <c:pt idx="3">
                  <c:v>10,000 to 15,000</c:v>
                </c:pt>
                <c:pt idx="4">
                  <c:v>15,000- 20,000</c:v>
                </c:pt>
              </c:strCache>
            </c:strRef>
          </c:cat>
          <c:val>
            <c:numRef>
              <c:f>'Tech Media All Questions'!$AK$320:$AK$324</c:f>
              <c:numCache>
                <c:formatCode>0%</c:formatCode>
                <c:ptCount val="5"/>
                <c:pt idx="1">
                  <c:v>0.59217877094972071</c:v>
                </c:pt>
                <c:pt idx="2">
                  <c:v>0.33798882681564246</c:v>
                </c:pt>
                <c:pt idx="3">
                  <c:v>3.6312849162011177E-2</c:v>
                </c:pt>
                <c:pt idx="4">
                  <c:v>1.3966480446927373E-2</c:v>
                </c:pt>
              </c:numCache>
            </c:numRef>
          </c:val>
        </c:ser>
        <c:ser>
          <c:idx val="1"/>
          <c:order val="1"/>
          <c:tx>
            <c:strRef>
              <c:f>'Tech Media All Questions'!$AL$3</c:f>
              <c:strCache>
                <c:ptCount val="1"/>
                <c:pt idx="0">
                  <c:v>Other</c:v>
                </c:pt>
              </c:strCache>
            </c:strRef>
          </c:tx>
          <c:invertIfNegative val="0"/>
          <c:cat>
            <c:strRef>
              <c:f>'Tech Media All Questions'!$C$320:$C$324</c:f>
              <c:strCache>
                <c:ptCount val="5"/>
                <c:pt idx="1">
                  <c:v>0 to 5,000</c:v>
                </c:pt>
                <c:pt idx="2">
                  <c:v>5,000 to 10,000</c:v>
                </c:pt>
                <c:pt idx="3">
                  <c:v>10,000 to 15,000</c:v>
                </c:pt>
                <c:pt idx="4">
                  <c:v>15,000- 20,000</c:v>
                </c:pt>
              </c:strCache>
            </c:strRef>
          </c:cat>
          <c:val>
            <c:numRef>
              <c:f>'Tech Media All Questions'!$AL$320:$AL$324</c:f>
              <c:numCache>
                <c:formatCode>0%</c:formatCode>
                <c:ptCount val="5"/>
                <c:pt idx="1">
                  <c:v>0.68181818181818177</c:v>
                </c:pt>
                <c:pt idx="2">
                  <c:v>0.27272727272727271</c:v>
                </c:pt>
                <c:pt idx="3">
                  <c:v>4.5454545454545456E-2</c:v>
                </c:pt>
                <c:pt idx="4">
                  <c:v>0</c:v>
                </c:pt>
              </c:numCache>
            </c:numRef>
          </c:val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50"/>
        <c:axId val="130453888"/>
        <c:axId val="130455424"/>
      </c:barChart>
      <c:catAx>
        <c:axId val="130453888"/>
        <c:scaling>
          <c:orientation val="minMax"/>
        </c:scaling>
        <c:delete val="0"/>
        <c:axPos val="b"/>
        <c:majorTickMark val="out"/>
        <c:minorTickMark val="none"/>
        <c:tickLblPos val="nextTo"/>
        <c:crossAx val="130455424"/>
        <c:crosses val="autoZero"/>
        <c:auto val="1"/>
        <c:lblAlgn val="ctr"/>
        <c:lblOffset val="100"/>
        <c:noMultiLvlLbl val="0"/>
      </c:catAx>
      <c:valAx>
        <c:axId val="130455424"/>
        <c:scaling>
          <c:orientation val="minMax"/>
        </c:scaling>
        <c:delete val="1"/>
        <c:axPos val="l"/>
        <c:numFmt formatCode="0%" sourceLinked="1"/>
        <c:majorTickMark val="out"/>
        <c:minorTickMark val="none"/>
        <c:tickLblPos val="nextTo"/>
        <c:crossAx val="130453888"/>
        <c:crosses val="autoZero"/>
        <c:crossBetween val="between"/>
      </c:valAx>
    </c:plotArea>
    <c:legend>
      <c:legendPos val="r"/>
      <c:overlay val="1"/>
    </c:legend>
    <c:plotVisOnly val="1"/>
    <c:dispBlanksAs val="gap"/>
    <c:showDLblsOverMax val="0"/>
  </c:chart>
  <c:txPr>
    <a:bodyPr/>
    <a:lstStyle/>
    <a:p>
      <a:pPr>
        <a:defRPr sz="1200"/>
      </a:pPr>
      <a:endParaRPr lang="en-US"/>
    </a:p>
  </c:txPr>
  <c:externalData r:id="rId2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bar"/>
        <c:grouping val="clustered"/>
        <c:varyColors val="0"/>
        <c:ser>
          <c:idx val="0"/>
          <c:order val="0"/>
          <c:invertIfNegative val="0"/>
          <c:dLbls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'Tech Media All Questions'!$C$396:$C$408</c:f>
              <c:strCache>
                <c:ptCount val="13"/>
                <c:pt idx="1">
                  <c:v>buy it from local supplier</c:v>
                </c:pt>
                <c:pt idx="2">
                  <c:v>listen to radio</c:v>
                </c:pt>
                <c:pt idx="3">
                  <c:v>download it</c:v>
                </c:pt>
                <c:pt idx="4">
                  <c:v>doesn’t listen to music</c:v>
                </c:pt>
                <c:pt idx="5">
                  <c:v>watch TV</c:v>
                </c:pt>
                <c:pt idx="6">
                  <c:v>from friends</c:v>
                </c:pt>
                <c:pt idx="7">
                  <c:v>listen to radio, watch TV</c:v>
                </c:pt>
                <c:pt idx="8">
                  <c:v>listens from neighbour's house</c:v>
                </c:pt>
                <c:pt idx="9">
                  <c:v>buy from hawkers</c:v>
                </c:pt>
                <c:pt idx="10">
                  <c:v>I don’t know</c:v>
                </c:pt>
                <c:pt idx="11">
                  <c:v>bluetooth from friends</c:v>
                </c:pt>
                <c:pt idx="12">
                  <c:v>buy it from supplier in Kampala city</c:v>
                </c:pt>
              </c:strCache>
            </c:strRef>
          </c:cat>
          <c:val>
            <c:numRef>
              <c:f>'Tech Media All Questions'!$F$396:$F$408</c:f>
              <c:numCache>
                <c:formatCode>0%</c:formatCode>
                <c:ptCount val="13"/>
                <c:pt idx="1">
                  <c:v>0.60655737704918034</c:v>
                </c:pt>
                <c:pt idx="2">
                  <c:v>0.13114754098360656</c:v>
                </c:pt>
                <c:pt idx="3">
                  <c:v>9.3806921675774133E-2</c:v>
                </c:pt>
                <c:pt idx="4">
                  <c:v>6.9216757741347903E-2</c:v>
                </c:pt>
                <c:pt idx="5">
                  <c:v>4.9180327868852458E-2</c:v>
                </c:pt>
                <c:pt idx="6">
                  <c:v>2.4590163934426229E-2</c:v>
                </c:pt>
                <c:pt idx="7">
                  <c:v>8.1967213114754103E-3</c:v>
                </c:pt>
                <c:pt idx="8">
                  <c:v>6.375227686703097E-3</c:v>
                </c:pt>
                <c:pt idx="9">
                  <c:v>3.6429872495446266E-3</c:v>
                </c:pt>
                <c:pt idx="10">
                  <c:v>2.7322404371584699E-3</c:v>
                </c:pt>
                <c:pt idx="11">
                  <c:v>1.8214936247723133E-3</c:v>
                </c:pt>
                <c:pt idx="12">
                  <c:v>1.8214936247723133E-3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30818432"/>
        <c:axId val="130819968"/>
      </c:barChart>
      <c:catAx>
        <c:axId val="130818432"/>
        <c:scaling>
          <c:orientation val="maxMin"/>
        </c:scaling>
        <c:delete val="0"/>
        <c:axPos val="l"/>
        <c:numFmt formatCode="General" sourceLinked="1"/>
        <c:majorTickMark val="out"/>
        <c:minorTickMark val="none"/>
        <c:tickLblPos val="nextTo"/>
        <c:crossAx val="130819968"/>
        <c:crosses val="autoZero"/>
        <c:auto val="1"/>
        <c:lblAlgn val="ctr"/>
        <c:lblOffset val="100"/>
        <c:noMultiLvlLbl val="0"/>
      </c:catAx>
      <c:valAx>
        <c:axId val="130819968"/>
        <c:scaling>
          <c:orientation val="minMax"/>
        </c:scaling>
        <c:delete val="1"/>
        <c:axPos val="t"/>
        <c:numFmt formatCode="0%" sourceLinked="1"/>
        <c:majorTickMark val="out"/>
        <c:minorTickMark val="none"/>
        <c:tickLblPos val="nextTo"/>
        <c:crossAx val="130818432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200"/>
      </a:pPr>
      <a:endParaRPr lang="en-US"/>
    </a:p>
  </c:tx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'Tech Media All Questions'!$AK$3</c:f>
              <c:strCache>
                <c:ptCount val="1"/>
                <c:pt idx="0">
                  <c:v>Kitintale</c:v>
                </c:pt>
              </c:strCache>
            </c:strRef>
          </c:tx>
          <c:invertIfNegative val="0"/>
          <c:cat>
            <c:strRef>
              <c:f>'Tech Media All Questions'!$C$269:$C$273</c:f>
              <c:strCache>
                <c:ptCount val="5"/>
                <c:pt idx="0">
                  <c:v>DVD</c:v>
                </c:pt>
                <c:pt idx="1">
                  <c:v>SMARTPHONE</c:v>
                </c:pt>
                <c:pt idx="2">
                  <c:v>COMPUTER</c:v>
                </c:pt>
                <c:pt idx="3">
                  <c:v>PHONE</c:v>
                </c:pt>
                <c:pt idx="4">
                  <c:v>RADIO/STEREO</c:v>
                </c:pt>
              </c:strCache>
            </c:strRef>
          </c:cat>
          <c:val>
            <c:numRef>
              <c:f>'Tech Media All Questions'!$AK$269:$AK$273</c:f>
              <c:numCache>
                <c:formatCode>0%</c:formatCode>
                <c:ptCount val="5"/>
                <c:pt idx="0">
                  <c:v>0.12562313060817548</c:v>
                </c:pt>
                <c:pt idx="1">
                  <c:v>0.11665004985044865</c:v>
                </c:pt>
                <c:pt idx="2">
                  <c:v>4.5862412761714856E-2</c:v>
                </c:pt>
                <c:pt idx="3">
                  <c:v>2.8913260219341975E-2</c:v>
                </c:pt>
                <c:pt idx="4">
                  <c:v>1.6949152542372881E-2</c:v>
                </c:pt>
              </c:numCache>
            </c:numRef>
          </c:val>
        </c:ser>
        <c:ser>
          <c:idx val="1"/>
          <c:order val="1"/>
          <c:tx>
            <c:strRef>
              <c:f>'Tech Media All Questions'!$AL$3</c:f>
              <c:strCache>
                <c:ptCount val="1"/>
                <c:pt idx="0">
                  <c:v>Other</c:v>
                </c:pt>
              </c:strCache>
            </c:strRef>
          </c:tx>
          <c:invertIfNegative val="0"/>
          <c:cat>
            <c:strRef>
              <c:f>'Tech Media All Questions'!$C$269:$C$273</c:f>
              <c:strCache>
                <c:ptCount val="5"/>
                <c:pt idx="0">
                  <c:v>DVD</c:v>
                </c:pt>
                <c:pt idx="1">
                  <c:v>SMARTPHONE</c:v>
                </c:pt>
                <c:pt idx="2">
                  <c:v>COMPUTER</c:v>
                </c:pt>
                <c:pt idx="3">
                  <c:v>PHONE</c:v>
                </c:pt>
                <c:pt idx="4">
                  <c:v>RADIO/STEREO</c:v>
                </c:pt>
              </c:strCache>
            </c:strRef>
          </c:cat>
          <c:val>
            <c:numRef>
              <c:f>'Tech Media All Questions'!$AL$269:$AL$273</c:f>
              <c:numCache>
                <c:formatCode>0%</c:formatCode>
                <c:ptCount val="5"/>
                <c:pt idx="0">
                  <c:v>8.9285714285714288E-2</c:v>
                </c:pt>
                <c:pt idx="1">
                  <c:v>8.9285714285714281E-3</c:v>
                </c:pt>
                <c:pt idx="2">
                  <c:v>8.9285714285714281E-3</c:v>
                </c:pt>
                <c:pt idx="3">
                  <c:v>8.9285714285714281E-3</c:v>
                </c:pt>
                <c:pt idx="4">
                  <c:v>0</c:v>
                </c:pt>
              </c:numCache>
            </c:numRef>
          </c:val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50"/>
        <c:axId val="130867968"/>
        <c:axId val="130869504"/>
      </c:barChart>
      <c:catAx>
        <c:axId val="130867968"/>
        <c:scaling>
          <c:orientation val="minMax"/>
        </c:scaling>
        <c:delete val="0"/>
        <c:axPos val="b"/>
        <c:majorTickMark val="out"/>
        <c:minorTickMark val="none"/>
        <c:tickLblPos val="nextTo"/>
        <c:crossAx val="130869504"/>
        <c:crosses val="autoZero"/>
        <c:auto val="1"/>
        <c:lblAlgn val="ctr"/>
        <c:lblOffset val="100"/>
        <c:noMultiLvlLbl val="0"/>
      </c:catAx>
      <c:valAx>
        <c:axId val="130869504"/>
        <c:scaling>
          <c:orientation val="minMax"/>
        </c:scaling>
        <c:delete val="1"/>
        <c:axPos val="l"/>
        <c:numFmt formatCode="0%" sourceLinked="1"/>
        <c:majorTickMark val="out"/>
        <c:minorTickMark val="none"/>
        <c:tickLblPos val="nextTo"/>
        <c:crossAx val="130867968"/>
        <c:crosses val="autoZero"/>
        <c:crossBetween val="between"/>
      </c:valAx>
    </c:plotArea>
    <c:legend>
      <c:legendPos val="r"/>
      <c:overlay val="1"/>
    </c:legend>
    <c:plotVisOnly val="1"/>
    <c:dispBlanksAs val="gap"/>
    <c:showDLblsOverMax val="0"/>
  </c:chart>
  <c:txPr>
    <a:bodyPr/>
    <a:lstStyle/>
    <a:p>
      <a:pPr>
        <a:defRPr sz="1200"/>
      </a:pPr>
      <a:endParaRPr lang="en-US"/>
    </a:p>
  </c:txPr>
  <c:externalData r:id="rId2">
    <c:autoUpdate val="0"/>
  </c:externalData>
</c:chartSpac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idx="5">
    <p:pos x="6000" y="0"/>
    <p:text>This work plan slide should be more high-level, but include link to Smitha's field testing work plan</p:tex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idx="3">
    <p:pos x="6000" y="0"/>
    <p:text>This document was really helpful, we should definitely put a link to this somewhere in this presentation</p:tex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A1D21F-6907-4DEA-BD04-95F4423B8880}" type="datetimeFigureOut">
              <a:rPr lang="en-US" smtClean="0"/>
              <a:t>12/7/2015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97013" y="1200150"/>
            <a:ext cx="4321175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838" y="4621213"/>
            <a:ext cx="5851525" cy="37798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8ED915-F878-4555-AFBB-ED95F6196D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7663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73" name="Shape 2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03428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79" name="Shape 2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44384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Shape 36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64" name="Shape 3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91729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54466-6F86-4A2F-AF99-7B376307366F}" type="datetimeFigureOut">
              <a:rPr lang="en-US" smtClean="0"/>
              <a:t>12/7/2015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2384A-A249-47DE-87A2-A9BC9D5ED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1075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54466-6F86-4A2F-AF99-7B376307366F}" type="datetimeFigureOut">
              <a:rPr lang="en-US" smtClean="0"/>
              <a:t>12/7/2015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2384A-A249-47DE-87A2-A9BC9D5ED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27161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54466-6F86-4A2F-AF99-7B376307366F}" type="datetimeFigureOut">
              <a:rPr lang="en-US" smtClean="0"/>
              <a:t>12/7/2015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2384A-A249-47DE-87A2-A9BC9D5ED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6431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54466-6F86-4A2F-AF99-7B376307366F}" type="datetimeFigureOut">
              <a:rPr lang="en-US" smtClean="0"/>
              <a:t>12/7/2015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2384A-A249-47DE-87A2-A9BC9D5ED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645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54466-6F86-4A2F-AF99-7B376307366F}" type="datetimeFigureOut">
              <a:rPr lang="en-US" smtClean="0"/>
              <a:t>12/7/2015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2384A-A249-47DE-87A2-A9BC9D5ED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7856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54466-6F86-4A2F-AF99-7B376307366F}" type="datetimeFigureOut">
              <a:rPr lang="en-US" smtClean="0"/>
              <a:t>12/7/2015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2384A-A249-47DE-87A2-A9BC9D5ED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3691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54466-6F86-4A2F-AF99-7B376307366F}" type="datetimeFigureOut">
              <a:rPr lang="en-US" smtClean="0"/>
              <a:t>12/7/2015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2384A-A249-47DE-87A2-A9BC9D5ED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79439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54466-6F86-4A2F-AF99-7B376307366F}" type="datetimeFigureOut">
              <a:rPr lang="en-US" smtClean="0"/>
              <a:t>12/7/2015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2384A-A249-47DE-87A2-A9BC9D5ED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665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54466-6F86-4A2F-AF99-7B376307366F}" type="datetimeFigureOut">
              <a:rPr lang="en-US" smtClean="0"/>
              <a:t>12/7/2015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2384A-A249-47DE-87A2-A9BC9D5ED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4557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54466-6F86-4A2F-AF99-7B376307366F}" type="datetimeFigureOut">
              <a:rPr lang="en-US" smtClean="0"/>
              <a:t>12/7/2015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2384A-A249-47DE-87A2-A9BC9D5ED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5942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54466-6F86-4A2F-AF99-7B376307366F}" type="datetimeFigureOut">
              <a:rPr lang="en-US" smtClean="0"/>
              <a:t>12/7/2015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2384A-A249-47DE-87A2-A9BC9D5ED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9702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154466-6F86-4A2F-AF99-7B376307366F}" type="datetimeFigureOut">
              <a:rPr lang="en-US" smtClean="0"/>
              <a:t>12/7/2015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72384A-A249-47DE-87A2-A9BC9D5ED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713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tags" Target="../tags/tag3.xml"/><Relationship Id="rId7" Type="http://schemas.openxmlformats.org/officeDocument/2006/relationships/image" Target="../media/image13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chart" Target="../charts/chart1.xml"/><Relationship Id="rId5" Type="http://schemas.openxmlformats.org/officeDocument/2006/relationships/image" Target="../media/image12.png"/><Relationship Id="rId4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google.com/a/cleanstarventures.com/document/d/1elqthmDF88AYaVuZGpAtUE5n6LfYkWni9o2MwP4aGdc/edit?usp=sharing" TargetMode="Externa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jpeg"/><Relationship Id="rId7" Type="http://schemas.openxmlformats.org/officeDocument/2006/relationships/image" Target="../media/image35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11" Type="http://schemas.openxmlformats.org/officeDocument/2006/relationships/image" Target="../media/image39.jpeg"/><Relationship Id="rId5" Type="http://schemas.openxmlformats.org/officeDocument/2006/relationships/image" Target="../media/image33.jpeg"/><Relationship Id="rId10" Type="http://schemas.openxmlformats.org/officeDocument/2006/relationships/image" Target="../media/image38.png"/><Relationship Id="rId4" Type="http://schemas.openxmlformats.org/officeDocument/2006/relationships/image" Target="../media/image32.jpeg"/><Relationship Id="rId9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google.com/a/cleanstarventures.com/document/d/1elqthmDF88AYaVuZGpAtUE5n6LfYkWni9o2MwP4aGdc/edit?usp=sharing" TargetMode="Externa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drive.google.com/open?id=0B0O7-UwO06GienFFbzhpa1N6cTQ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open?id=0B0O7-UwO06GienFFbzhpa1N6cTQ" TargetMode="External"/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open?id=0B0O7-UwO06GienFFbzhpa1N6cTQ" TargetMode="External"/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google.com/a/cleanstarventures.com/document/d/1elqthmDF88AYaVuZGpAtUE5n6LfYkWni9o2MwP4aGdc/edit?usp=sharing" TargetMode="Externa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0.xml"/><Relationship Id="rId2" Type="http://schemas.openxmlformats.org/officeDocument/2006/relationships/hyperlink" Target="https://docs.google.com/a/cleanstarventures.com/spreadsheets/d/1pfdCROCmvEvsn9T2FGbsMHWdnT331Kv18GIDFb9-aXA/edit?usp=sharing" TargetMode="Externa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google.com/a/cleanstarventures.com/spreadsheets/d/1pfdCROCmvEvsn9T2FGbsMHWdnT331Kv18GIDFb9-aXA/edit?usp=sharing" TargetMode="Externa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ibertyafrika.co.ke/" TargetMode="External"/><Relationship Id="rId7" Type="http://schemas.openxmlformats.org/officeDocument/2006/relationships/hyperlink" Target="http://www.pvinternational.org/" TargetMode="External"/><Relationship Id="rId2" Type="http://schemas.openxmlformats.org/officeDocument/2006/relationships/hyperlink" Target="http://whatsgoodstudios.com/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smsone.co.ug/" TargetMode="External"/><Relationship Id="rId5" Type="http://schemas.openxmlformats.org/officeDocument/2006/relationships/hyperlink" Target="https://roamtech.com/" TargetMode="External"/><Relationship Id="rId4" Type="http://schemas.openxmlformats.org/officeDocument/2006/relationships/hyperlink" Target="http://www.tafsiri.com/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google.com/a/cleanstarventures.com/spreadsheets/d/1pfdCROCmvEvsn9T2FGbsMHWdnT331Kv18GIDFb9-aXA/edit?usp=sharing" TargetMode="Externa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document/d/1exOupZh8Tr0Dd9JybgaXmpzZ0PmXVu72916A38ZskWU/edit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comments" Target="../comments/commen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1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2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4.xml"/><Relationship Id="rId2" Type="http://schemas.openxmlformats.org/officeDocument/2006/relationships/chart" Target="../charts/chart13.xm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5.xm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6.xml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jpeg"/><Relationship Id="rId9" Type="http://schemas.openxmlformats.org/officeDocument/2006/relationships/image" Target="../media/image55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gif"/><Relationship Id="rId3" Type="http://schemas.openxmlformats.org/officeDocument/2006/relationships/image" Target="../media/image4.jpe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gif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jpeg"/><Relationship Id="rId9" Type="http://schemas.openxmlformats.org/officeDocument/2006/relationships/image" Target="../media/image10.jpe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afsiri.com/" TargetMode="External"/><Relationship Id="rId2" Type="http://schemas.openxmlformats.org/officeDocument/2006/relationships/hyperlink" Target="https://docs.google.com/document/d/1WYwu8oj72L6xkK3jBe_fXODy8ixzg6bG1hDIjvvNcJc/edit" TargetMode="External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comments" Target="../comments/commen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094" y="1054228"/>
            <a:ext cx="4885826" cy="1300585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51003" y="6463901"/>
            <a:ext cx="54102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©2015 SmartCook Energy Limited  |  CONFIDENTIAL – DO NOT DISTRIBUTE</a:t>
            </a:r>
          </a:p>
        </p:txBody>
      </p:sp>
      <p:sp>
        <p:nvSpPr>
          <p:cNvPr id="7" name="Rectangle 6"/>
          <p:cNvSpPr/>
          <p:nvPr/>
        </p:nvSpPr>
        <p:spPr>
          <a:xfrm>
            <a:off x="451003" y="3257091"/>
            <a:ext cx="4431534" cy="12926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Digital Services Review and Planning Session</a:t>
            </a:r>
          </a:p>
          <a:p>
            <a:r>
              <a:rPr lang="en-US" sz="1600" b="1" dirty="0" smtClean="0"/>
              <a:t/>
            </a:r>
            <a:br>
              <a:rPr lang="en-US" sz="1600" b="1" dirty="0" smtClean="0"/>
            </a:br>
            <a:r>
              <a:rPr lang="en-US" sz="1600" dirty="0" smtClean="0"/>
              <a:t>December </a:t>
            </a:r>
            <a:r>
              <a:rPr lang="en-US" sz="1600" dirty="0"/>
              <a:t>2015 </a:t>
            </a:r>
          </a:p>
          <a:p>
            <a:endParaRPr lang="en-US" sz="1400" b="1" dirty="0" smtClean="0"/>
          </a:p>
          <a:p>
            <a:endParaRPr lang="en-US" sz="14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0182" y="6090025"/>
            <a:ext cx="2195945" cy="552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810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/>
          <p:cNvSpPr/>
          <p:nvPr/>
        </p:nvSpPr>
        <p:spPr>
          <a:xfrm>
            <a:off x="242455" y="181738"/>
            <a:ext cx="8506692" cy="408709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smtClean="0">
                <a:solidFill>
                  <a:schemeClr val="tx1"/>
                </a:solidFill>
              </a:rPr>
              <a:t>What additional investment is required from SCE for each DS domain?</a:t>
            </a:r>
          </a:p>
        </p:txBody>
      </p:sp>
      <p:graphicFrame>
        <p:nvGraphicFramePr>
          <p:cNvPr id="5" name="Shape 96"/>
          <p:cNvGraphicFramePr/>
          <p:nvPr>
            <p:extLst>
              <p:ext uri="{D42A27DB-BD31-4B8C-83A1-F6EECF244321}">
                <p14:modId xmlns:p14="http://schemas.microsoft.com/office/powerpoint/2010/main" val="1587607654"/>
              </p:ext>
            </p:extLst>
          </p:nvPr>
        </p:nvGraphicFramePr>
        <p:xfrm>
          <a:off x="293576" y="1149100"/>
          <a:ext cx="8507522" cy="53526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833422"/>
                <a:gridCol w="1534820"/>
                <a:gridCol w="1534820"/>
                <a:gridCol w="1534820"/>
                <a:gridCol w="1534820"/>
                <a:gridCol w="1534820"/>
              </a:tblGrid>
              <a:tr h="419561"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endParaRPr sz="12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buNone/>
                      </a:pPr>
                      <a:r>
                        <a:rPr lang="en" sz="1200" dirty="0">
                          <a:solidFill>
                            <a:srgbClr val="FFFFFF"/>
                          </a:solidFill>
                        </a:rPr>
                        <a:t>Financial Services</a:t>
                      </a:r>
                    </a:p>
                  </a:txBody>
                  <a:tcPr marL="91425" marR="91425" marT="91425" marB="91425">
                    <a:solidFill>
                      <a:srgbClr val="07376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Advertising</a:t>
                      </a:r>
                    </a:p>
                  </a:txBody>
                  <a:tcPr marL="91425" marR="91425" marT="91425" marB="91425">
                    <a:solidFill>
                      <a:srgbClr val="07376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buNone/>
                      </a:pPr>
                      <a:r>
                        <a:rPr lang="en" sz="1200" dirty="0">
                          <a:solidFill>
                            <a:srgbClr val="FFFFFF"/>
                          </a:solidFill>
                        </a:rPr>
                        <a:t>Digital Content</a:t>
                      </a:r>
                    </a:p>
                  </a:txBody>
                  <a:tcPr marL="91425" marR="91425" marT="91425" marB="91425">
                    <a:solidFill>
                      <a:srgbClr val="07376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Information Access</a:t>
                      </a:r>
                    </a:p>
                  </a:txBody>
                  <a:tcPr marL="91425" marR="91425" marT="91425" marB="91425">
                    <a:solidFill>
                      <a:srgbClr val="07376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E-commerce</a:t>
                      </a:r>
                    </a:p>
                  </a:txBody>
                  <a:tcPr marL="91425" marR="91425" marT="91425" marB="91425">
                    <a:solidFill>
                      <a:srgbClr val="073763"/>
                    </a:solidFill>
                  </a:tcPr>
                </a:tc>
              </a:tr>
              <a:tr h="1182466">
                <a:tc>
                  <a:txBody>
                    <a:bodyPr/>
                    <a:lstStyle/>
                    <a:p>
                      <a:pPr rtl="0">
                        <a:spcBef>
                          <a:spcPts val="0"/>
                        </a:spcBef>
                        <a:buNone/>
                      </a:pPr>
                      <a:r>
                        <a:rPr lang="en" sz="1200" dirty="0" smtClean="0">
                          <a:solidFill>
                            <a:srgbClr val="FFFFFF"/>
                          </a:solidFill>
                        </a:rPr>
                        <a:t>Additional Hardware</a:t>
                      </a:r>
                      <a:endParaRPr lang="en" sz="1200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 anchor="ctr">
                    <a:solidFill>
                      <a:srgbClr val="073763"/>
                    </a:solidFill>
                  </a:tcPr>
                </a:tc>
                <a:tc>
                  <a:txBody>
                    <a:bodyPr/>
                    <a:lstStyle/>
                    <a:p>
                      <a:pPr rtl="0">
                        <a:spcBef>
                          <a:spcPts val="0"/>
                        </a:spcBef>
                        <a:buNone/>
                      </a:pPr>
                      <a:endParaRPr lang="en" sz="12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rtl="0">
                        <a:spcBef>
                          <a:spcPts val="0"/>
                        </a:spcBef>
                        <a:buNone/>
                      </a:pPr>
                      <a:r>
                        <a:rPr lang="en" sz="1200" dirty="0" smtClean="0"/>
                        <a:t>-Screen</a:t>
                      </a:r>
                      <a:endParaRPr lang="en" sz="1200" dirty="0"/>
                    </a:p>
                    <a:p>
                      <a:pPr rtl="0">
                        <a:spcBef>
                          <a:spcPts val="0"/>
                        </a:spcBef>
                        <a:buNone/>
                      </a:pPr>
                      <a:r>
                        <a:rPr lang="en" sz="1200" dirty="0" smtClean="0"/>
                        <a:t>-Media drives</a:t>
                      </a:r>
                      <a:endParaRPr lang="en" sz="12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rtl="0">
                        <a:spcBef>
                          <a:spcPts val="0"/>
                        </a:spcBef>
                        <a:buNone/>
                      </a:pPr>
                      <a:r>
                        <a:rPr lang="en" sz="1200" dirty="0" smtClean="0"/>
                        <a:t>-Media hard</a:t>
                      </a:r>
                      <a:r>
                        <a:rPr lang="en" sz="1200" baseline="0" dirty="0" smtClean="0"/>
                        <a:t> drives</a:t>
                      </a:r>
                      <a:endParaRPr lang="en" sz="1200" dirty="0" smtClean="0"/>
                    </a:p>
                    <a:p>
                      <a:pPr rtl="0">
                        <a:spcBef>
                          <a:spcPts val="0"/>
                        </a:spcBef>
                        <a:buNone/>
                      </a:pPr>
                      <a:r>
                        <a:rPr lang="en" sz="1200" dirty="0" smtClean="0"/>
                        <a:t>-USB/SD reader and/or equipment for local wifi network</a:t>
                      </a:r>
                    </a:p>
                    <a:p>
                      <a:pPr rtl="0">
                        <a:spcBef>
                          <a:spcPts val="0"/>
                        </a:spcBef>
                        <a:buNone/>
                      </a:pPr>
                      <a:endParaRPr lang="en" sz="1200" dirty="0" smtClean="0"/>
                    </a:p>
                    <a:p>
                      <a:pPr rtl="0">
                        <a:spcBef>
                          <a:spcPts val="0"/>
                        </a:spcBef>
                        <a:buNone/>
                      </a:pPr>
                      <a:endParaRPr lang="en" sz="12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rtl="0">
                        <a:spcBef>
                          <a:spcPts val="0"/>
                        </a:spcBef>
                        <a:buNone/>
                      </a:pPr>
                      <a:r>
                        <a:rPr lang="en" sz="1200" dirty="0" smtClean="0"/>
                        <a:t>-Wifi APs, maximum line of sight to area</a:t>
                      </a:r>
                    </a:p>
                    <a:p>
                      <a:pPr rtl="0">
                        <a:spcBef>
                          <a:spcPts val="0"/>
                        </a:spcBef>
                        <a:buNone/>
                      </a:pPr>
                      <a:r>
                        <a:rPr lang="en" sz="1200" dirty="0" smtClean="0"/>
                        <a:t>-Backhaul network, likely long-range wifi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rtl="0">
                        <a:spcBef>
                          <a:spcPts val="0"/>
                        </a:spcBef>
                        <a:buNone/>
                      </a:pPr>
                      <a:r>
                        <a:rPr lang="en" sz="1200" dirty="0" smtClean="0"/>
                        <a:t>-Secure locker</a:t>
                      </a:r>
                      <a:endParaRPr lang="en" sz="1200" dirty="0"/>
                    </a:p>
                  </a:txBody>
                  <a:tcPr marL="91425" marR="91425" marT="91425" marB="91425"/>
                </a:tc>
              </a:tr>
              <a:tr h="1563919"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r>
                        <a:rPr lang="en" sz="1200" dirty="0" smtClean="0">
                          <a:solidFill>
                            <a:srgbClr val="FFFFFF"/>
                          </a:solidFill>
                        </a:rPr>
                        <a:t>Additionl Software</a:t>
                      </a:r>
                      <a:endParaRPr lang="en" sz="1200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 anchor="ctr">
                    <a:solidFill>
                      <a:srgbClr val="073763"/>
                    </a:solidFill>
                  </a:tcPr>
                </a:tc>
                <a:tc>
                  <a:txBody>
                    <a:bodyPr/>
                    <a:lstStyle/>
                    <a:p>
                      <a:pPr rtl="0">
                        <a:spcBef>
                          <a:spcPts val="0"/>
                        </a:spcBef>
                        <a:buNone/>
                      </a:pPr>
                      <a:r>
                        <a:rPr lang="en" sz="1200" dirty="0"/>
                        <a:t>-Both inflow and outflow of mobile money</a:t>
                      </a:r>
                    </a:p>
                    <a:p>
                      <a:pPr rtl="0">
                        <a:spcBef>
                          <a:spcPts val="0"/>
                        </a:spcBef>
                        <a:buNone/>
                      </a:pPr>
                      <a:r>
                        <a:rPr lang="en" sz="1200" dirty="0"/>
                        <a:t>-Integration with partner systems</a:t>
                      </a:r>
                    </a:p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2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rtl="0">
                        <a:spcBef>
                          <a:spcPts val="0"/>
                        </a:spcBef>
                        <a:buNone/>
                      </a:pPr>
                      <a:r>
                        <a:rPr lang="en" sz="1200" dirty="0"/>
                        <a:t>-Display tracking </a:t>
                      </a:r>
                      <a:r>
                        <a:rPr lang="en" sz="1200" dirty="0" smtClean="0"/>
                        <a:t>system</a:t>
                      </a:r>
                      <a:endParaRPr lang="en" sz="1200" dirty="0"/>
                    </a:p>
                    <a:p>
                      <a:pPr rtl="0">
                        <a:spcBef>
                          <a:spcPts val="0"/>
                        </a:spcBef>
                        <a:buNone/>
                      </a:pPr>
                      <a:r>
                        <a:rPr lang="en" sz="1200" dirty="0"/>
                        <a:t>-Ad </a:t>
                      </a:r>
                      <a:r>
                        <a:rPr lang="en" sz="1200" dirty="0" smtClean="0"/>
                        <a:t>selection/ prioritization</a:t>
                      </a:r>
                      <a:r>
                        <a:rPr lang="en" sz="1200" baseline="0" dirty="0" smtClean="0"/>
                        <a:t> algorithm</a:t>
                      </a:r>
                      <a:endParaRPr lang="en" sz="1200" dirty="0"/>
                    </a:p>
                    <a:p>
                      <a:pPr rtl="0">
                        <a:spcBef>
                          <a:spcPts val="0"/>
                        </a:spcBef>
                        <a:buNone/>
                      </a:pPr>
                      <a:r>
                        <a:rPr lang="en" sz="1200" dirty="0"/>
                        <a:t>-Booking </a:t>
                      </a:r>
                      <a:r>
                        <a:rPr lang="en" sz="1200" dirty="0" smtClean="0"/>
                        <a:t>portal</a:t>
                      </a:r>
                      <a:endParaRPr lang="en" sz="12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110000"/>
                        <a:buFont typeface="Arial"/>
                        <a:buNone/>
                      </a:pPr>
                      <a:r>
                        <a:rPr lang="en" sz="1200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" sz="1200" dirty="0">
                          <a:solidFill>
                            <a:schemeClr val="dk1"/>
                          </a:solidFill>
                        </a:rPr>
                        <a:t>Media browse/ purchase interface</a:t>
                      </a:r>
                    </a:p>
                    <a:p>
                      <a:pPr lvl="0" rt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110000"/>
                        <a:buFont typeface="Arial"/>
                        <a:buNone/>
                      </a:pPr>
                      <a:r>
                        <a:rPr lang="en" sz="1200" dirty="0">
                          <a:solidFill>
                            <a:schemeClr val="dk1"/>
                          </a:solidFill>
                        </a:rPr>
                        <a:t>-Content library</a:t>
                      </a:r>
                    </a:p>
                    <a:p>
                      <a:pPr lvl="0" rt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110000"/>
                        <a:buFont typeface="Arial"/>
                        <a:buNone/>
                      </a:pPr>
                      <a:r>
                        <a:rPr lang="en" sz="1200" dirty="0">
                          <a:solidFill>
                            <a:schemeClr val="dk1"/>
                          </a:solidFill>
                        </a:rPr>
                        <a:t>-Mediasync back end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110000"/>
                        <a:buFont typeface="Arial"/>
                        <a:buNone/>
                      </a:pPr>
                      <a:r>
                        <a:rPr lang="en" sz="1200" dirty="0" smtClean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" sz="1200" dirty="0">
                          <a:solidFill>
                            <a:schemeClr val="dk1"/>
                          </a:solidFill>
                        </a:rPr>
                        <a:t>Customer authentication and usage tracking</a:t>
                      </a:r>
                    </a:p>
                    <a:p>
                      <a:pPr lv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110000"/>
                        <a:buFont typeface="Arial"/>
                        <a:buNone/>
                      </a:pPr>
                      <a:r>
                        <a:rPr lang="en" sz="1200" dirty="0">
                          <a:solidFill>
                            <a:schemeClr val="dk1"/>
                          </a:solidFill>
                        </a:rPr>
                        <a:t>-CRM integration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rtl="0">
                        <a:spcBef>
                          <a:spcPts val="0"/>
                        </a:spcBef>
                        <a:buNone/>
                      </a:pPr>
                      <a:r>
                        <a:rPr lang="en" sz="1200" dirty="0" smtClean="0"/>
                        <a:t>-</a:t>
                      </a:r>
                      <a:r>
                        <a:rPr lang="en" sz="1200" dirty="0"/>
                        <a:t>Lock/unlock code system</a:t>
                      </a:r>
                    </a:p>
                    <a:p>
                      <a:pPr rtl="0">
                        <a:spcBef>
                          <a:spcPts val="0"/>
                        </a:spcBef>
                        <a:buNone/>
                      </a:pPr>
                      <a:r>
                        <a:rPr lang="en" sz="1200" dirty="0"/>
                        <a:t>-Integration with partners</a:t>
                      </a:r>
                    </a:p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 sz="1200" dirty="0" smtClean="0"/>
                        <a:t>-</a:t>
                      </a:r>
                      <a:r>
                        <a:rPr lang="en" sz="1200" dirty="0"/>
                        <a:t>Ordering </a:t>
                      </a:r>
                      <a:r>
                        <a:rPr lang="en" sz="1200" dirty="0" smtClean="0"/>
                        <a:t>interface?</a:t>
                      </a:r>
                      <a:endParaRPr lang="en" sz="1200" dirty="0"/>
                    </a:p>
                  </a:txBody>
                  <a:tcPr marL="91425" marR="91425" marT="91425" marB="91425"/>
                </a:tc>
              </a:tr>
              <a:tr h="991740"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r>
                        <a:rPr lang="en" sz="1200" dirty="0" smtClean="0">
                          <a:solidFill>
                            <a:srgbClr val="FFFFFF"/>
                          </a:solidFill>
                        </a:rPr>
                        <a:t>Other</a:t>
                      </a:r>
                      <a:r>
                        <a:rPr lang="en" sz="1200" baseline="0" dirty="0" smtClean="0">
                          <a:solidFill>
                            <a:srgbClr val="FFFFFF"/>
                          </a:solidFill>
                        </a:rPr>
                        <a:t> Additional Reqs</a:t>
                      </a:r>
                      <a:endParaRPr lang="en" sz="1200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 anchor="ctr">
                    <a:solidFill>
                      <a:srgbClr val="07376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 sz="1200" dirty="0" smtClean="0"/>
                        <a:t>-</a:t>
                      </a:r>
                      <a:r>
                        <a:rPr lang="en" sz="1200" dirty="0"/>
                        <a:t>Regulation around agency </a:t>
                      </a:r>
                      <a:r>
                        <a:rPr lang="en" sz="1200" dirty="0" smtClean="0"/>
                        <a:t>banking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sz="1200" dirty="0" smtClean="0"/>
                        <a:t>-Understand customer financial needs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rtl="0">
                        <a:spcBef>
                          <a:spcPts val="0"/>
                        </a:spcBef>
                        <a:buNone/>
                      </a:pPr>
                      <a:r>
                        <a:rPr lang="en" sz="1200" dirty="0"/>
                        <a:t>-UX design</a:t>
                      </a:r>
                    </a:p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 sz="1200" dirty="0"/>
                        <a:t>-Advertiser relationships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rtl="0">
                        <a:spcBef>
                          <a:spcPts val="0"/>
                        </a:spcBef>
                        <a:buNone/>
                      </a:pPr>
                      <a:r>
                        <a:rPr lang="en" sz="1200" dirty="0"/>
                        <a:t>-Relationships with content owners</a:t>
                      </a:r>
                    </a:p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200" dirty="0"/>
                        <a:t>-Understand media preferences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rtl="0">
                        <a:spcBef>
                          <a:spcPts val="0"/>
                        </a:spcBef>
                        <a:buNone/>
                      </a:pPr>
                      <a:r>
                        <a:rPr lang="en" sz="1200" dirty="0"/>
                        <a:t>-ISP </a:t>
                      </a:r>
                      <a:r>
                        <a:rPr lang="en" sz="1200" dirty="0" smtClean="0"/>
                        <a:t>license/ relationship with ISP</a:t>
                      </a:r>
                      <a:endParaRPr lang="en" sz="1200" dirty="0"/>
                    </a:p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 sz="1200" dirty="0" smtClean="0"/>
                        <a:t>-Additional site selection requirements</a:t>
                      </a:r>
                      <a:endParaRPr lang="en" sz="12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200" dirty="0"/>
                        <a:t>-Relationships with e-commerce </a:t>
                      </a:r>
                      <a:r>
                        <a:rPr lang="en" sz="1200" dirty="0" smtClean="0"/>
                        <a:t>partners</a:t>
                      </a:r>
                    </a:p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200" dirty="0" smtClean="0"/>
                        <a:t>-Additional physical and software security</a:t>
                      </a:r>
                      <a:endParaRPr lang="en" sz="1200" dirty="0"/>
                    </a:p>
                  </a:txBody>
                  <a:tcPr marL="91425" marR="91425" marT="91425" marB="91425"/>
                </a:tc>
              </a:tr>
              <a:tr h="991740"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r>
                        <a:rPr lang="en" sz="1200" dirty="0" smtClean="0">
                          <a:solidFill>
                            <a:srgbClr val="FFFFFF"/>
                          </a:solidFill>
                        </a:rPr>
                        <a:t>Additional Reqs S</a:t>
                      </a:r>
                      <a:r>
                        <a:rPr lang="en-US" sz="1200" dirty="0" smtClean="0">
                          <a:solidFill>
                            <a:srgbClr val="FFFFFF"/>
                          </a:solidFill>
                        </a:rPr>
                        <a:t>c</a:t>
                      </a:r>
                      <a:r>
                        <a:rPr lang="en" sz="1200" dirty="0" smtClean="0">
                          <a:solidFill>
                            <a:srgbClr val="FFFFFF"/>
                          </a:solidFill>
                        </a:rPr>
                        <a:t>ore</a:t>
                      </a:r>
                      <a:endParaRPr lang="en" sz="1200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 anchor="ctr">
                    <a:solidFill>
                      <a:srgbClr val="07376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" sz="1200" dirty="0" smtClean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lang="en" sz="12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lang="en" sz="12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 sz="1200" dirty="0" smtClean="0"/>
                        <a:t>Depends on nature of partnership</a:t>
                      </a:r>
                      <a:endParaRPr lang="en" sz="1200" dirty="0"/>
                    </a:p>
                  </a:txBody>
                  <a:tcPr marL="91425" marR="91425" marT="91425" marB="91425" anchor="b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lang="en" sz="1200" dirty="0"/>
                    </a:p>
                  </a:txBody>
                  <a:tcPr marL="91425" marR="91425" marT="91425" marB="91425"/>
                </a:tc>
              </a:tr>
            </a:tbl>
          </a:graphicData>
        </a:graphic>
      </p:graphicFrame>
      <p:sp>
        <p:nvSpPr>
          <p:cNvPr id="26" name="Shape 99"/>
          <p:cNvSpPr/>
          <p:nvPr/>
        </p:nvSpPr>
        <p:spPr>
          <a:xfrm>
            <a:off x="7788596" y="5593050"/>
            <a:ext cx="457200" cy="4572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grpSp>
        <p:nvGrpSpPr>
          <p:cNvPr id="2" name="Group 1"/>
          <p:cNvGrpSpPr/>
          <p:nvPr/>
        </p:nvGrpSpPr>
        <p:grpSpPr>
          <a:xfrm>
            <a:off x="6249942" y="5593050"/>
            <a:ext cx="457200" cy="457200"/>
            <a:chOff x="6249942" y="5593050"/>
            <a:chExt cx="457200" cy="457200"/>
          </a:xfrm>
        </p:grpSpPr>
        <p:sp>
          <p:nvSpPr>
            <p:cNvPr id="29" name="Shape 107"/>
            <p:cNvSpPr/>
            <p:nvPr/>
          </p:nvSpPr>
          <p:spPr>
            <a:xfrm>
              <a:off x="6249942" y="5593050"/>
              <a:ext cx="457200" cy="4572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0" name="Shape 108"/>
            <p:cNvSpPr/>
            <p:nvPr/>
          </p:nvSpPr>
          <p:spPr>
            <a:xfrm>
              <a:off x="6249942" y="5593050"/>
              <a:ext cx="457200" cy="457200"/>
            </a:xfrm>
            <a:prstGeom prst="pie">
              <a:avLst>
                <a:gd name="adj1" fmla="val 5297446"/>
                <a:gd name="adj2" fmla="val 16200000"/>
              </a:avLst>
            </a:prstGeom>
            <a:solidFill>
              <a:srgbClr val="00FF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32" name="Shape 107"/>
          <p:cNvSpPr/>
          <p:nvPr/>
        </p:nvSpPr>
        <p:spPr>
          <a:xfrm>
            <a:off x="4711288" y="5593050"/>
            <a:ext cx="457200" cy="457200"/>
          </a:xfrm>
          <a:prstGeom prst="ellipse">
            <a:avLst/>
          </a:prstGeom>
          <a:solidFill>
            <a:srgbClr val="FFFF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4" name="Shape 98"/>
          <p:cNvSpPr/>
          <p:nvPr/>
        </p:nvSpPr>
        <p:spPr>
          <a:xfrm>
            <a:off x="1633980" y="5593050"/>
            <a:ext cx="457200" cy="457200"/>
          </a:xfrm>
          <a:prstGeom prst="ellipse">
            <a:avLst/>
          </a:prstGeom>
          <a:solidFill>
            <a:srgbClr val="00FF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5" name="Shape 98"/>
          <p:cNvSpPr/>
          <p:nvPr/>
        </p:nvSpPr>
        <p:spPr>
          <a:xfrm>
            <a:off x="3172634" y="5593050"/>
            <a:ext cx="457200" cy="457200"/>
          </a:xfrm>
          <a:prstGeom prst="ellipse">
            <a:avLst/>
          </a:prstGeom>
          <a:solidFill>
            <a:srgbClr val="00FF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23848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/>
          <p:cNvSpPr/>
          <p:nvPr/>
        </p:nvSpPr>
        <p:spPr>
          <a:xfrm>
            <a:off x="318654" y="181738"/>
            <a:ext cx="8506692" cy="408709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smtClean="0">
                <a:solidFill>
                  <a:schemeClr val="tx1"/>
                </a:solidFill>
              </a:rPr>
              <a:t>Opportunity Size - Financial Services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4664826" y="678312"/>
            <a:ext cx="4160520" cy="41148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smtClean="0">
                <a:solidFill>
                  <a:schemeClr val="tx1"/>
                </a:solidFill>
              </a:rPr>
              <a:t>Loans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143000" y="1117600"/>
            <a:ext cx="2184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u="sng" dirty="0" smtClean="0"/>
              <a:t>Per HH Stats</a:t>
            </a:r>
            <a:endParaRPr lang="en-US" sz="1600" b="1" u="sng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4915148"/>
              </p:ext>
            </p:extLst>
          </p:nvPr>
        </p:nvGraphicFramePr>
        <p:xfrm>
          <a:off x="4777969" y="1473200"/>
          <a:ext cx="4047375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2131"/>
                <a:gridCol w="736311"/>
                <a:gridCol w="736311"/>
                <a:gridCol w="736311"/>
                <a:gridCol w="736311"/>
              </a:tblGrid>
              <a:tr h="286856"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tx1"/>
                          </a:solidFill>
                        </a:rPr>
                        <a:t>Informal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tx1"/>
                          </a:solidFill>
                        </a:rPr>
                        <a:t>Formal Personal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tx1"/>
                          </a:solidFill>
                        </a:rPr>
                        <a:t>Business Loans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tx1"/>
                          </a:solidFill>
                        </a:rPr>
                        <a:t>Total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b">
                    <a:noFill/>
                  </a:tcPr>
                </a:tc>
              </a:tr>
              <a:tr h="286856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chemeClr val="tx1"/>
                          </a:solidFill>
                        </a:rPr>
                        <a:t>Average Loans per Month</a:t>
                      </a:r>
                      <a:endParaRPr 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tx1"/>
                          </a:solidFill>
                        </a:rPr>
                        <a:t>0.6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tx1"/>
                          </a:solidFill>
                        </a:rPr>
                        <a:t>0.4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tx1"/>
                          </a:solidFill>
                        </a:rPr>
                        <a:t>0.1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tx1"/>
                          </a:solidFill>
                        </a:rPr>
                        <a:t>1.1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</a:tr>
              <a:tr h="286856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chemeClr val="tx1"/>
                          </a:solidFill>
                        </a:rPr>
                        <a:t>Average Loan Size (</a:t>
                      </a:r>
                      <a:r>
                        <a:rPr lang="en-US" sz="1200" b="1" dirty="0" err="1" smtClean="0">
                          <a:solidFill>
                            <a:schemeClr val="tx1"/>
                          </a:solidFill>
                        </a:rPr>
                        <a:t>Ksh</a:t>
                      </a:r>
                      <a:r>
                        <a:rPr lang="en-US" sz="1200" b="1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tx1"/>
                          </a:solidFill>
                        </a:rPr>
                        <a:t>506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tx1"/>
                          </a:solidFill>
                        </a:rPr>
                        <a:t>5,723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tx1"/>
                          </a:solidFill>
                        </a:rPr>
                        <a:t>9.340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tx1"/>
                          </a:solidFill>
                        </a:rPr>
                        <a:t>6,227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190200"/>
              </p:ext>
            </p:extLst>
          </p:nvPr>
        </p:nvGraphicFramePr>
        <p:xfrm>
          <a:off x="318654" y="1397000"/>
          <a:ext cx="4047377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8802"/>
                <a:gridCol w="739525"/>
                <a:gridCol w="739525"/>
                <a:gridCol w="739525"/>
              </a:tblGrid>
              <a:tr h="218261"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tx1"/>
                          </a:solidFill>
                        </a:rPr>
                        <a:t>Informal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tx1"/>
                          </a:solidFill>
                        </a:rPr>
                        <a:t>Formal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tx1"/>
                          </a:solidFill>
                        </a:rPr>
                        <a:t>Total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b">
                    <a:noFill/>
                  </a:tcPr>
                </a:tc>
              </a:tr>
              <a:tr h="218261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chemeClr val="tx1"/>
                          </a:solidFill>
                        </a:rPr>
                        <a:t>Avg. Transaction per Mo.</a:t>
                      </a:r>
                      <a:endParaRPr 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tx1"/>
                          </a:solidFill>
                        </a:rPr>
                        <a:t>0.4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tx1"/>
                          </a:solidFill>
                        </a:rPr>
                        <a:t>1.7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tx1"/>
                          </a:solidFill>
                        </a:rPr>
                        <a:t>2.1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</a:tr>
              <a:tr h="36376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chemeClr val="tx1"/>
                          </a:solidFill>
                        </a:rPr>
                        <a:t>Avg. Turnover per Mo. (</a:t>
                      </a:r>
                      <a:r>
                        <a:rPr lang="en-US" sz="1200" b="1" dirty="0" err="1" smtClean="0">
                          <a:solidFill>
                            <a:schemeClr val="tx1"/>
                          </a:solidFill>
                        </a:rPr>
                        <a:t>Ksh</a:t>
                      </a:r>
                      <a:r>
                        <a:rPr lang="en-US" sz="1200" b="1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tx1"/>
                          </a:solidFill>
                        </a:rPr>
                        <a:t>407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tx1"/>
                          </a:solidFill>
                        </a:rPr>
                        <a:t>2,326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tx1"/>
                          </a:solidFill>
                        </a:rPr>
                        <a:t>2,733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5652886" y="1117600"/>
            <a:ext cx="2184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u="sng" dirty="0" smtClean="0"/>
              <a:t>Per HH Stats</a:t>
            </a:r>
            <a:endParaRPr lang="en-US" sz="1600" b="1" u="sng" dirty="0"/>
          </a:p>
        </p:txBody>
      </p:sp>
      <p:sp>
        <p:nvSpPr>
          <p:cNvPr id="11" name="TextBox 10"/>
          <p:cNvSpPr txBox="1"/>
          <p:nvPr/>
        </p:nvSpPr>
        <p:spPr>
          <a:xfrm>
            <a:off x="636110" y="2932736"/>
            <a:ext cx="31981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u="sng" dirty="0" smtClean="0"/>
              <a:t>Estimated Monthly Revenue per FP</a:t>
            </a:r>
          </a:p>
          <a:p>
            <a:pPr algn="ctr"/>
            <a:r>
              <a:rPr lang="en-US" sz="1600" dirty="0" smtClean="0"/>
              <a:t>Assumes 200 Customer HHs</a:t>
            </a:r>
            <a:endParaRPr lang="en-US" sz="1400" dirty="0"/>
          </a:p>
        </p:txBody>
      </p:sp>
      <p:sp>
        <p:nvSpPr>
          <p:cNvPr id="13" name="TextBox 12"/>
          <p:cNvSpPr txBox="1"/>
          <p:nvPr/>
        </p:nvSpPr>
        <p:spPr>
          <a:xfrm>
            <a:off x="318654" y="5795956"/>
            <a:ext cx="41605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1" dirty="0" smtClean="0"/>
              <a:t>Note</a:t>
            </a:r>
            <a:r>
              <a:rPr lang="en-US" sz="1200" i="1" dirty="0" smtClean="0"/>
              <a:t>: excludes mobile money and loans/credit; don’t consider these addressable savings mechanisms</a:t>
            </a:r>
          </a:p>
          <a:p>
            <a:r>
              <a:rPr lang="en-US" sz="1200" i="1" dirty="0" smtClean="0"/>
              <a:t>-ROSCAs and ASCAs included in “formal”</a:t>
            </a:r>
          </a:p>
          <a:p>
            <a:r>
              <a:rPr lang="en-US" sz="1200" i="1" dirty="0" smtClean="0"/>
              <a:t>-Calculations are weighted averages of many savings mechanisms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664826" y="5795956"/>
            <a:ext cx="41605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1" dirty="0" smtClean="0"/>
              <a:t>Note</a:t>
            </a:r>
            <a:r>
              <a:rPr lang="en-US" sz="1200" i="1" dirty="0" smtClean="0"/>
              <a:t>: Business loan types included are “personal ag/business, supplier credit, group enterprise loan”; these loan types vary in size, respectively 9k, 1.5k, and 100k </a:t>
            </a:r>
            <a:r>
              <a:rPr lang="en-US" sz="1200" i="1" dirty="0" err="1" smtClean="0"/>
              <a:t>Ksh</a:t>
            </a:r>
            <a:endParaRPr lang="en-US" sz="1200" i="1" dirty="0" smtClean="0"/>
          </a:p>
          <a:p>
            <a:r>
              <a:rPr lang="en-US" sz="1200" i="1" dirty="0" smtClean="0"/>
              <a:t>-Personal loan mechanisms could be used for business purposes</a:t>
            </a:r>
          </a:p>
          <a:p>
            <a:r>
              <a:rPr lang="en-US" sz="1200" i="1" dirty="0" smtClean="0"/>
              <a:t>-Calculations </a:t>
            </a:r>
            <a:r>
              <a:rPr lang="en-US" sz="1200" i="1" dirty="0"/>
              <a:t>are weighted averages of many </a:t>
            </a:r>
            <a:r>
              <a:rPr lang="en-US" sz="1200" i="1" dirty="0" smtClean="0"/>
              <a:t>loan mechanisms</a:t>
            </a:r>
            <a:endParaRPr lang="en-US" sz="1200" i="1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4893912"/>
              </p:ext>
            </p:extLst>
          </p:nvPr>
        </p:nvGraphicFramePr>
        <p:xfrm>
          <a:off x="223118" y="4489569"/>
          <a:ext cx="4160518" cy="1162050"/>
        </p:xfrm>
        <a:graphic>
          <a:graphicData uri="http://schemas.openxmlformats.org/drawingml/2006/table">
            <a:tbl>
              <a:tblPr/>
              <a:tblGrid>
                <a:gridCol w="827758"/>
                <a:gridCol w="562540"/>
                <a:gridCol w="692555"/>
                <a:gridCol w="692555"/>
                <a:gridCol w="692555"/>
                <a:gridCol w="692555"/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US" sz="1200" b="1" i="1" u="sng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Market Share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15%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25%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0025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sz="1200" b="1" i="1" u="sng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Transaction Fee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$5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$6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693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$8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693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$10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1905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$10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693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$13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693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7693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$16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7693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693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$19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693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05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1.5%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$14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693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$19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693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7693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$24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7693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7693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$29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693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05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$19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$26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7693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$32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7693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$39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5145996" y="2932736"/>
            <a:ext cx="31981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u="sng" dirty="0" smtClean="0"/>
              <a:t>Estimated Monthly Revenue per FP</a:t>
            </a:r>
          </a:p>
          <a:p>
            <a:pPr algn="ctr"/>
            <a:r>
              <a:rPr lang="en-US" sz="1600" dirty="0" smtClean="0"/>
              <a:t>Assumes 200 Customer HHs</a:t>
            </a:r>
            <a:endParaRPr lang="en-US" sz="1400" dirty="0"/>
          </a:p>
        </p:txBody>
      </p:sp>
      <p:graphicFrame>
        <p:nvGraphicFramePr>
          <p:cNvPr id="21" name="Table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2910399"/>
              </p:ext>
            </p:extLst>
          </p:nvPr>
        </p:nvGraphicFramePr>
        <p:xfrm>
          <a:off x="4664826" y="4489569"/>
          <a:ext cx="4383642" cy="1162050"/>
        </p:xfrm>
        <a:graphic>
          <a:graphicData uri="http://schemas.openxmlformats.org/drawingml/2006/table">
            <a:tbl>
              <a:tblPr/>
              <a:tblGrid>
                <a:gridCol w="780631"/>
                <a:gridCol w="684227"/>
                <a:gridCol w="729696"/>
                <a:gridCol w="729696"/>
                <a:gridCol w="729696"/>
                <a:gridCol w="729696"/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US" sz="1200" b="1" i="1" u="sng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Market Share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15%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0025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sz="1200" b="1" i="1" u="sng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Origination Fee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$2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$4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693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$5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693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$7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1905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$4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693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$7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693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7693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$11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7693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693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$15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693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05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1.5%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$5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693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$11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693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7693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$16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7693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7693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$22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693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05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$7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$15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7693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$22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7693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$29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grpSp>
        <p:nvGrpSpPr>
          <p:cNvPr id="35" name="Group 34"/>
          <p:cNvGrpSpPr/>
          <p:nvPr/>
        </p:nvGrpSpPr>
        <p:grpSpPr>
          <a:xfrm>
            <a:off x="318654" y="3662740"/>
            <a:ext cx="4024040" cy="703357"/>
            <a:chOff x="386894" y="3662740"/>
            <a:chExt cx="4024040" cy="703357"/>
          </a:xfrm>
        </p:grpSpPr>
        <p:sp>
          <p:nvSpPr>
            <p:cNvPr id="20" name="Rectangle 19"/>
            <p:cNvSpPr/>
            <p:nvPr/>
          </p:nvSpPr>
          <p:spPr>
            <a:xfrm>
              <a:off x="386894" y="3662740"/>
              <a:ext cx="921773" cy="70335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 smtClean="0">
                  <a:solidFill>
                    <a:schemeClr val="tx1"/>
                  </a:solidFill>
                </a:rPr>
                <a:t>Avg.</a:t>
              </a:r>
            </a:p>
            <a:p>
              <a:pPr algn="ctr"/>
              <a:r>
                <a:rPr lang="en-US" sz="1200" b="1" dirty="0" smtClean="0">
                  <a:solidFill>
                    <a:schemeClr val="tx1"/>
                  </a:solidFill>
                </a:rPr>
                <a:t>Monthly Turnover</a:t>
              </a:r>
              <a:endParaRPr 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22" name="Multiply 21"/>
            <p:cNvSpPr/>
            <p:nvPr/>
          </p:nvSpPr>
          <p:spPr>
            <a:xfrm>
              <a:off x="1380846" y="3794474"/>
              <a:ext cx="485003" cy="439886"/>
            </a:xfrm>
            <a:prstGeom prst="mathMultiply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938028" y="3662740"/>
              <a:ext cx="921773" cy="70335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 smtClean="0">
                  <a:solidFill>
                    <a:schemeClr val="tx1"/>
                  </a:solidFill>
                </a:rPr>
                <a:t>Transaction Fee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4" name="Multiply 23"/>
            <p:cNvSpPr/>
            <p:nvPr/>
          </p:nvSpPr>
          <p:spPr>
            <a:xfrm>
              <a:off x="2931980" y="3794474"/>
              <a:ext cx="485003" cy="439886"/>
            </a:xfrm>
            <a:prstGeom prst="mathMultiply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3489161" y="3662740"/>
              <a:ext cx="921773" cy="70335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 smtClean="0">
                  <a:solidFill>
                    <a:schemeClr val="tx1"/>
                  </a:solidFill>
                </a:rPr>
                <a:t>Market Share</a:t>
              </a:r>
              <a:endParaRPr lang="en-US" sz="1050" dirty="0">
                <a:solidFill>
                  <a:schemeClr val="tx1"/>
                </a:solidFill>
              </a:endParaRPr>
            </a:p>
          </p:txBody>
        </p:sp>
      </p:grpSp>
      <p:sp>
        <p:nvSpPr>
          <p:cNvPr id="26" name="Rounded Rectangle 25"/>
          <p:cNvSpPr/>
          <p:nvPr/>
        </p:nvSpPr>
        <p:spPr>
          <a:xfrm>
            <a:off x="318654" y="678312"/>
            <a:ext cx="4160520" cy="41148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smtClean="0">
                <a:solidFill>
                  <a:schemeClr val="tx1"/>
                </a:solidFill>
              </a:rPr>
              <a:t>Savings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4887887" y="3662740"/>
            <a:ext cx="3937459" cy="703357"/>
            <a:chOff x="4901518" y="3662740"/>
            <a:chExt cx="3937459" cy="703357"/>
          </a:xfrm>
        </p:grpSpPr>
        <p:sp>
          <p:nvSpPr>
            <p:cNvPr id="28" name="Multiply 27"/>
            <p:cNvSpPr/>
            <p:nvPr/>
          </p:nvSpPr>
          <p:spPr>
            <a:xfrm>
              <a:off x="5608471" y="3849171"/>
              <a:ext cx="364390" cy="330493"/>
            </a:xfrm>
            <a:prstGeom prst="mathMultiply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4901518" y="3662740"/>
              <a:ext cx="698712" cy="70335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 smtClean="0">
                  <a:solidFill>
                    <a:schemeClr val="tx1"/>
                  </a:solidFill>
                </a:rPr>
                <a:t>Avg.</a:t>
              </a:r>
            </a:p>
            <a:p>
              <a:pPr algn="ctr"/>
              <a:r>
                <a:rPr lang="en-US" sz="1200" b="1" dirty="0" smtClean="0">
                  <a:solidFill>
                    <a:schemeClr val="tx1"/>
                  </a:solidFill>
                </a:rPr>
                <a:t>Loans per Mo.</a:t>
              </a:r>
              <a:endParaRPr 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5981101" y="3662740"/>
              <a:ext cx="698712" cy="70335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 smtClean="0">
                  <a:solidFill>
                    <a:schemeClr val="tx1"/>
                  </a:solidFill>
                </a:rPr>
                <a:t>Origination Fee</a:t>
              </a:r>
              <a:endParaRPr 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8140265" y="3662740"/>
              <a:ext cx="698712" cy="70335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 smtClean="0">
                  <a:solidFill>
                    <a:schemeClr val="tx1"/>
                  </a:solidFill>
                </a:rPr>
                <a:t>Market Share</a:t>
              </a:r>
              <a:endParaRPr 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7060684" y="3662740"/>
              <a:ext cx="698712" cy="70335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 smtClean="0">
                  <a:solidFill>
                    <a:schemeClr val="tx1"/>
                  </a:solidFill>
                </a:rPr>
                <a:t>Avg. Loan Size</a:t>
              </a:r>
              <a:endParaRPr 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33" name="Multiply 32"/>
            <p:cNvSpPr/>
            <p:nvPr/>
          </p:nvSpPr>
          <p:spPr>
            <a:xfrm>
              <a:off x="6688054" y="3849171"/>
              <a:ext cx="364390" cy="330493"/>
            </a:xfrm>
            <a:prstGeom prst="mathMultiply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Multiply 33"/>
            <p:cNvSpPr/>
            <p:nvPr/>
          </p:nvSpPr>
          <p:spPr>
            <a:xfrm>
              <a:off x="7767637" y="3849171"/>
              <a:ext cx="364390" cy="330493"/>
            </a:xfrm>
            <a:prstGeom prst="mathMultiply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48163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/>
          <p:cNvSpPr/>
          <p:nvPr/>
        </p:nvSpPr>
        <p:spPr>
          <a:xfrm>
            <a:off x="318654" y="181738"/>
            <a:ext cx="8506692" cy="408709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smtClean="0">
                <a:solidFill>
                  <a:schemeClr val="tx1"/>
                </a:solidFill>
              </a:rPr>
              <a:t>Opportunity Size – Advertising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318654" y="678313"/>
            <a:ext cx="4160520" cy="41148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smtClean="0">
                <a:solidFill>
                  <a:schemeClr val="tx1"/>
                </a:solidFill>
              </a:rPr>
              <a:t>In-Purchase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4664826" y="678312"/>
            <a:ext cx="4160520" cy="41148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smtClean="0">
                <a:solidFill>
                  <a:schemeClr val="tx1"/>
                </a:solidFill>
              </a:rPr>
              <a:t>Media Screen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36110" y="1117600"/>
            <a:ext cx="31981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u="sng" dirty="0" smtClean="0"/>
              <a:t>Estimated Monthly Profit per FP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18654" y="4632298"/>
            <a:ext cx="41605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 smtClean="0"/>
              <a:t>Assumes 200 customer HHs per FP, 67 customer purchases per day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3275334"/>
              </p:ext>
            </p:extLst>
          </p:nvPr>
        </p:nvGraphicFramePr>
        <p:xfrm>
          <a:off x="318654" y="2665531"/>
          <a:ext cx="4042446" cy="1650588"/>
        </p:xfrm>
        <a:graphic>
          <a:graphicData uri="http://schemas.openxmlformats.org/drawingml/2006/table">
            <a:tbl>
              <a:tblPr/>
              <a:tblGrid>
                <a:gridCol w="673741"/>
                <a:gridCol w="673741"/>
                <a:gridCol w="673741"/>
                <a:gridCol w="673741"/>
                <a:gridCol w="673741"/>
                <a:gridCol w="673741"/>
              </a:tblGrid>
              <a:tr h="275098"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US" sz="1400" b="1" i="1" u="sng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Viable Slots Sold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75098"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45%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55%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5098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sz="1400" b="1" i="1" u="sng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Price per Slot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$0.05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$34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$38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693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$43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693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$47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27509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$0.10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$68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693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$77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693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7693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$85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7693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693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$94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693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7509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$0.15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$102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693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$115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693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7693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$128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7693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7693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$140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693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7509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$0.20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$136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$153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7693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$170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7693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$187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5145996" y="1117600"/>
            <a:ext cx="31981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u="sng" dirty="0" smtClean="0"/>
              <a:t>Estimated Monthly Profit per FP</a:t>
            </a:r>
          </a:p>
        </p:txBody>
      </p:sp>
      <p:graphicFrame>
        <p:nvGraphicFramePr>
          <p:cNvPr id="20" name="Table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4886300"/>
              </p:ext>
            </p:extLst>
          </p:nvPr>
        </p:nvGraphicFramePr>
        <p:xfrm>
          <a:off x="4664826" y="2665531"/>
          <a:ext cx="3657600" cy="1650588"/>
        </p:xfrm>
        <a:graphic>
          <a:graphicData uri="http://schemas.openxmlformats.org/drawingml/2006/table">
            <a:tbl>
              <a:tblPr/>
              <a:tblGrid>
                <a:gridCol w="609600"/>
                <a:gridCol w="609600"/>
                <a:gridCol w="609600"/>
                <a:gridCol w="609600"/>
                <a:gridCol w="609600"/>
                <a:gridCol w="609600"/>
              </a:tblGrid>
              <a:tr h="275098"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US" sz="1400" b="1" i="1" u="sng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Viable Slots Sold</a:t>
                      </a:r>
                      <a:endParaRPr lang="en-US" sz="1400" b="1" i="1" u="sng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75098"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35%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45%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5098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sz="1400" b="1" i="1" u="sng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Price per Slot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$0.02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$9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$10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693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$12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693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$13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27509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$0.04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$17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693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$20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693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7693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$23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7693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693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$26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693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7509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$0.06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$26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693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$30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693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7693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$35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7693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7693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$39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693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7509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$0.08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$35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$40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7693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$46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7693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$52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22" name="TextBox 21"/>
          <p:cNvSpPr txBox="1"/>
          <p:nvPr/>
        </p:nvSpPr>
        <p:spPr>
          <a:xfrm>
            <a:off x="4664826" y="4632298"/>
            <a:ext cx="416052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 smtClean="0"/>
              <a:t>Assumes 12 hours of operation per day, 8 30s slots per hour (US TV format has 16)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 smtClean="0"/>
              <a:t>Assumes 50% of margin due to media costs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 smtClean="0"/>
              <a:t>Margin assumptions conservative; conversations suggest amount given to content owners could be as low as 10%</a:t>
            </a:r>
          </a:p>
        </p:txBody>
      </p:sp>
      <p:sp>
        <p:nvSpPr>
          <p:cNvPr id="30" name="Multiply 29"/>
          <p:cNvSpPr/>
          <p:nvPr/>
        </p:nvSpPr>
        <p:spPr>
          <a:xfrm>
            <a:off x="1025378" y="1870211"/>
            <a:ext cx="364390" cy="330493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318654" y="1683780"/>
            <a:ext cx="698712" cy="7033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67 visits per day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1397780" y="1683780"/>
            <a:ext cx="698712" cy="7033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Price per slot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3557401" y="1683780"/>
            <a:ext cx="698712" cy="7033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15% Agency Discount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2476906" y="1683780"/>
            <a:ext cx="698712" cy="7033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% slots sold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35" name="Multiply 34"/>
          <p:cNvSpPr/>
          <p:nvPr/>
        </p:nvSpPr>
        <p:spPr>
          <a:xfrm>
            <a:off x="2104504" y="1870211"/>
            <a:ext cx="364390" cy="330493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Minus 5"/>
          <p:cNvSpPr/>
          <p:nvPr/>
        </p:nvSpPr>
        <p:spPr>
          <a:xfrm>
            <a:off x="3183630" y="1870211"/>
            <a:ext cx="365760" cy="329184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Multiply 37"/>
          <p:cNvSpPr/>
          <p:nvPr/>
        </p:nvSpPr>
        <p:spPr>
          <a:xfrm>
            <a:off x="5594840" y="1870211"/>
            <a:ext cx="364390" cy="330493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4887887" y="1683780"/>
            <a:ext cx="698712" cy="7033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2,880 slots per month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5967470" y="1683780"/>
            <a:ext cx="698712" cy="7033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Price per slot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8126634" y="1683780"/>
            <a:ext cx="698712" cy="7033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50% margin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7047053" y="1683780"/>
            <a:ext cx="698712" cy="7033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% slots sold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43" name="Multiply 42"/>
          <p:cNvSpPr/>
          <p:nvPr/>
        </p:nvSpPr>
        <p:spPr>
          <a:xfrm>
            <a:off x="6674423" y="1870211"/>
            <a:ext cx="364390" cy="330493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Multiply 43"/>
          <p:cNvSpPr/>
          <p:nvPr/>
        </p:nvSpPr>
        <p:spPr>
          <a:xfrm>
            <a:off x="7754006" y="1870211"/>
            <a:ext cx="364390" cy="330493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418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/>
          <p:cNvSpPr/>
          <p:nvPr/>
        </p:nvSpPr>
        <p:spPr>
          <a:xfrm>
            <a:off x="318654" y="181738"/>
            <a:ext cx="8506692" cy="408709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smtClean="0">
                <a:solidFill>
                  <a:schemeClr val="tx1"/>
                </a:solidFill>
              </a:rPr>
              <a:t>Opportunity Size – Media Downloads</a:t>
            </a:r>
          </a:p>
        </p:txBody>
      </p:sp>
      <p:sp>
        <p:nvSpPr>
          <p:cNvPr id="2" name="Rectangle 1"/>
          <p:cNvSpPr/>
          <p:nvPr/>
        </p:nvSpPr>
        <p:spPr>
          <a:xfrm>
            <a:off x="318655" y="1228306"/>
            <a:ext cx="1632976" cy="11327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$6.55</a:t>
            </a:r>
          </a:p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Average HH spend on purchased media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3" name="Multiply 2"/>
          <p:cNvSpPr/>
          <p:nvPr/>
        </p:nvSpPr>
        <p:spPr>
          <a:xfrm>
            <a:off x="2012700" y="1528557"/>
            <a:ext cx="586853" cy="532263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2660622" y="1228306"/>
            <a:ext cx="1632976" cy="11327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25%</a:t>
            </a:r>
          </a:p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HH with digital media-enabled devices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5" name="Multiply 14"/>
          <p:cNvSpPr/>
          <p:nvPr/>
        </p:nvSpPr>
        <p:spPr>
          <a:xfrm>
            <a:off x="4354667" y="1528557"/>
            <a:ext cx="586853" cy="532263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5002589" y="1228306"/>
            <a:ext cx="1632976" cy="11327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200 HHs</a:t>
            </a:r>
          </a:p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Per Fuel Point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7192370" y="1228306"/>
            <a:ext cx="1632976" cy="11327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$327</a:t>
            </a:r>
          </a:p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Monthly addressable spend per Fuel Point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6" name="Equal 5"/>
          <p:cNvSpPr/>
          <p:nvPr/>
        </p:nvSpPr>
        <p:spPr>
          <a:xfrm>
            <a:off x="6696634" y="1528557"/>
            <a:ext cx="434668" cy="532262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8476535"/>
              </p:ext>
            </p:extLst>
          </p:nvPr>
        </p:nvGraphicFramePr>
        <p:xfrm>
          <a:off x="1736505" y="2938466"/>
          <a:ext cx="5670990" cy="2438742"/>
        </p:xfrm>
        <a:graphic>
          <a:graphicData uri="http://schemas.openxmlformats.org/drawingml/2006/table">
            <a:tbl>
              <a:tblPr/>
              <a:tblGrid>
                <a:gridCol w="945165"/>
                <a:gridCol w="945165"/>
                <a:gridCol w="945165"/>
                <a:gridCol w="945165"/>
                <a:gridCol w="945165"/>
                <a:gridCol w="945165"/>
              </a:tblGrid>
              <a:tr h="406457"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US" sz="1600" b="1" i="1" u="sng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SCE Share of Spend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06457"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15%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25%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6457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sz="1600" b="1" i="1" u="sng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SCE Margin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$16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$25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693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$33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693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$41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40645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$20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693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$29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693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7693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$39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7693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693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$49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693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0645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$23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693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$34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693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7693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$46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7693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7693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$57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693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0645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$26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$39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7693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$52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76933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$65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21" name="TextBox 20"/>
          <p:cNvSpPr txBox="1"/>
          <p:nvPr/>
        </p:nvSpPr>
        <p:spPr>
          <a:xfrm>
            <a:off x="1821789" y="5903893"/>
            <a:ext cx="55004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 smtClean="0"/>
              <a:t>Note</a:t>
            </a:r>
            <a:r>
              <a:rPr lang="en-US" sz="1400" i="1" dirty="0" smtClean="0"/>
              <a:t>: SCE can monetize in ways which access spend beside shown in this opportunity sizing: additional in-purchase advertising, promotional</a:t>
            </a:r>
          </a:p>
        </p:txBody>
      </p:sp>
    </p:spTree>
    <p:extLst>
      <p:ext uri="{BB962C8B-B14F-4D97-AF65-F5344CB8AC3E}">
        <p14:creationId xmlns:p14="http://schemas.microsoft.com/office/powerpoint/2010/main" val="48090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/>
          <p:cNvSpPr/>
          <p:nvPr/>
        </p:nvSpPr>
        <p:spPr>
          <a:xfrm>
            <a:off x="318654" y="181738"/>
            <a:ext cx="8506692" cy="408709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smtClean="0">
                <a:solidFill>
                  <a:schemeClr val="tx1"/>
                </a:solidFill>
              </a:rPr>
              <a:t>Opportunity Size – Information Access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413545" y="1228306"/>
            <a:ext cx="6316910" cy="1132764"/>
            <a:chOff x="318655" y="1228306"/>
            <a:chExt cx="6316910" cy="1132764"/>
          </a:xfrm>
        </p:grpSpPr>
        <p:sp>
          <p:nvSpPr>
            <p:cNvPr id="2" name="Rectangle 1"/>
            <p:cNvSpPr/>
            <p:nvPr/>
          </p:nvSpPr>
          <p:spPr>
            <a:xfrm>
              <a:off x="318655" y="1228306"/>
              <a:ext cx="1632976" cy="11327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600 </a:t>
              </a:r>
              <a:r>
                <a:rPr lang="en-US" b="1" dirty="0" err="1" smtClean="0">
                  <a:solidFill>
                    <a:schemeClr val="tx1"/>
                  </a:solidFill>
                </a:rPr>
                <a:t>Ksh</a:t>
              </a:r>
              <a:endParaRPr lang="en-US" b="1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US" sz="1400" dirty="0" smtClean="0">
                  <a:solidFill>
                    <a:schemeClr val="tx1"/>
                  </a:solidFill>
                </a:rPr>
                <a:t>Estimated HH spend on </a:t>
              </a:r>
              <a:r>
                <a:rPr lang="en-US" sz="1400" dirty="0" err="1" smtClean="0">
                  <a:solidFill>
                    <a:schemeClr val="tx1"/>
                  </a:solidFill>
                </a:rPr>
                <a:t>wifi</a:t>
              </a:r>
              <a:r>
                <a:rPr lang="en-US" sz="1400" dirty="0" smtClean="0">
                  <a:solidFill>
                    <a:schemeClr val="tx1"/>
                  </a:solidFill>
                </a:rPr>
                <a:t> service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3" name="Multiply 2"/>
            <p:cNvSpPr/>
            <p:nvPr/>
          </p:nvSpPr>
          <p:spPr>
            <a:xfrm>
              <a:off x="2012700" y="1528557"/>
              <a:ext cx="586853" cy="532263"/>
            </a:xfrm>
            <a:prstGeom prst="mathMultiply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660622" y="1228306"/>
              <a:ext cx="1632976" cy="11327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SCE Share of Spend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5" name="Multiply 14"/>
            <p:cNvSpPr/>
            <p:nvPr/>
          </p:nvSpPr>
          <p:spPr>
            <a:xfrm>
              <a:off x="4354667" y="1528557"/>
              <a:ext cx="586853" cy="532263"/>
            </a:xfrm>
            <a:prstGeom prst="mathMultiply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5002589" y="1228306"/>
              <a:ext cx="1632976" cy="11327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% of HH with Smartphones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911469" y="5410417"/>
            <a:ext cx="73210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This sensitivity table shows potential revenue for ISP, but SCE would likely receive only part of this revenue, or see this benefit as a reduction in data costs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736389"/>
              </p:ext>
            </p:extLst>
          </p:nvPr>
        </p:nvGraphicFramePr>
        <p:xfrm>
          <a:off x="2516868" y="2762151"/>
          <a:ext cx="4110264" cy="2187233"/>
        </p:xfrm>
        <a:graphic>
          <a:graphicData uri="http://schemas.openxmlformats.org/drawingml/2006/table">
            <a:tbl>
              <a:tblPr/>
              <a:tblGrid>
                <a:gridCol w="824577"/>
                <a:gridCol w="824577"/>
                <a:gridCol w="820370"/>
                <a:gridCol w="820370"/>
                <a:gridCol w="820370"/>
              </a:tblGrid>
              <a:tr h="615328"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1400" b="1" i="1" u="sng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HH Smartphone Ownership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14381"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4381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sz="1400" b="1" i="1" u="sng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Share of Spend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$24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$47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$71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31438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25%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$29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$59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$88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1438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$35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$71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$106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1438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35%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$41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$82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$123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60362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/>
          <p:cNvSpPr/>
          <p:nvPr/>
        </p:nvSpPr>
        <p:spPr>
          <a:xfrm>
            <a:off x="242455" y="181738"/>
            <a:ext cx="8506692" cy="408709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smtClean="0">
                <a:solidFill>
                  <a:schemeClr val="tx1"/>
                </a:solidFill>
              </a:rPr>
              <a:t>Overall Domain Scoring</a:t>
            </a:r>
          </a:p>
        </p:txBody>
      </p:sp>
      <p:graphicFrame>
        <p:nvGraphicFramePr>
          <p:cNvPr id="5" name="Shape 96"/>
          <p:cNvGraphicFramePr/>
          <p:nvPr>
            <p:extLst>
              <p:ext uri="{D42A27DB-BD31-4B8C-83A1-F6EECF244321}">
                <p14:modId xmlns:p14="http://schemas.microsoft.com/office/powerpoint/2010/main" val="4283134203"/>
              </p:ext>
            </p:extLst>
          </p:nvPr>
        </p:nvGraphicFramePr>
        <p:xfrm>
          <a:off x="293576" y="1244636"/>
          <a:ext cx="8507524" cy="4224152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197599"/>
                <a:gridCol w="1461985"/>
                <a:gridCol w="1461985"/>
                <a:gridCol w="1461985"/>
                <a:gridCol w="1461985"/>
                <a:gridCol w="1461985"/>
              </a:tblGrid>
              <a:tr h="419561"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endParaRPr sz="1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buNone/>
                      </a:pPr>
                      <a:r>
                        <a:rPr lang="en" sz="1400" dirty="0">
                          <a:solidFill>
                            <a:srgbClr val="FFFFFF"/>
                          </a:solidFill>
                        </a:rPr>
                        <a:t>Financial Services</a:t>
                      </a:r>
                    </a:p>
                  </a:txBody>
                  <a:tcPr marL="91425" marR="91425" marT="91425" marB="91425">
                    <a:solidFill>
                      <a:srgbClr val="07376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buNone/>
                      </a:pPr>
                      <a:r>
                        <a:rPr lang="en" sz="1400" dirty="0">
                          <a:solidFill>
                            <a:srgbClr val="FFFFFF"/>
                          </a:solidFill>
                        </a:rPr>
                        <a:t>Advertising</a:t>
                      </a:r>
                    </a:p>
                  </a:txBody>
                  <a:tcPr marL="91425" marR="91425" marT="91425" marB="91425">
                    <a:solidFill>
                      <a:srgbClr val="07376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buNone/>
                      </a:pPr>
                      <a:r>
                        <a:rPr lang="en" sz="1400" dirty="0">
                          <a:solidFill>
                            <a:srgbClr val="FFFFFF"/>
                          </a:solidFill>
                        </a:rPr>
                        <a:t>Digital Content</a:t>
                      </a:r>
                    </a:p>
                  </a:txBody>
                  <a:tcPr marL="91425" marR="91425" marT="91425" marB="91425">
                    <a:solidFill>
                      <a:srgbClr val="07376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buNone/>
                      </a:pPr>
                      <a:r>
                        <a:rPr lang="en" sz="1400" dirty="0">
                          <a:solidFill>
                            <a:srgbClr val="FFFFFF"/>
                          </a:solidFill>
                        </a:rPr>
                        <a:t>Information Access</a:t>
                      </a:r>
                    </a:p>
                  </a:txBody>
                  <a:tcPr marL="91425" marR="91425" marT="91425" marB="91425">
                    <a:solidFill>
                      <a:srgbClr val="07376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buNone/>
                      </a:pPr>
                      <a:r>
                        <a:rPr lang="en" sz="1400" dirty="0">
                          <a:solidFill>
                            <a:srgbClr val="FFFFFF"/>
                          </a:solidFill>
                        </a:rPr>
                        <a:t>E-commerce</a:t>
                      </a:r>
                    </a:p>
                  </a:txBody>
                  <a:tcPr marL="91425" marR="91425" marT="91425" marB="91425">
                    <a:solidFill>
                      <a:srgbClr val="073763"/>
                    </a:solidFill>
                  </a:tcPr>
                </a:tc>
              </a:tr>
              <a:tr h="1182466">
                <a:tc>
                  <a:txBody>
                    <a:bodyPr/>
                    <a:lstStyle/>
                    <a:p>
                      <a:pPr rtl="0">
                        <a:spcBef>
                          <a:spcPts val="0"/>
                        </a:spcBef>
                        <a:buNone/>
                      </a:pPr>
                      <a:r>
                        <a:rPr lang="en" sz="1400" dirty="0" smtClean="0">
                          <a:solidFill>
                            <a:srgbClr val="FFFFFF"/>
                          </a:solidFill>
                        </a:rPr>
                        <a:t>Synergy Score</a:t>
                      </a:r>
                      <a:endParaRPr lang="en" sz="1400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 anchor="ctr">
                    <a:solidFill>
                      <a:srgbClr val="07376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lang="en" sz="1400" b="1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lang="en" sz="1400" b="1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 b="1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lang="en" sz="1400" b="1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lang="en" sz="1400" b="1" dirty="0"/>
                    </a:p>
                  </a:txBody>
                  <a:tcPr marL="91425" marR="91425" marT="91425" marB="91425"/>
                </a:tc>
              </a:tr>
              <a:tr h="1182466">
                <a:tc>
                  <a:txBody>
                    <a:bodyPr/>
                    <a:lstStyle/>
                    <a:p>
                      <a:pPr rtl="0">
                        <a:spcBef>
                          <a:spcPts val="0"/>
                        </a:spcBef>
                        <a:buNone/>
                      </a:pPr>
                      <a:r>
                        <a:rPr lang="en" sz="1400" dirty="0" smtClean="0">
                          <a:solidFill>
                            <a:srgbClr val="FFFFFF"/>
                          </a:solidFill>
                        </a:rPr>
                        <a:t>Additional Reqs Score</a:t>
                      </a:r>
                      <a:endParaRPr lang="en" sz="1400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 anchor="ctr">
                    <a:solidFill>
                      <a:srgbClr val="073763"/>
                    </a:solidFill>
                  </a:tcPr>
                </a:tc>
                <a:tc>
                  <a:txBody>
                    <a:bodyPr/>
                    <a:lstStyle/>
                    <a:p>
                      <a:pPr rtl="0">
                        <a:spcBef>
                          <a:spcPts val="0"/>
                        </a:spcBef>
                        <a:buNone/>
                      </a:pPr>
                      <a:endParaRPr lang="en" sz="1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rtl="0">
                        <a:spcBef>
                          <a:spcPts val="0"/>
                        </a:spcBef>
                        <a:buNone/>
                      </a:pPr>
                      <a:endParaRPr lang="en" sz="1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rtl="0">
                        <a:spcBef>
                          <a:spcPts val="0"/>
                        </a:spcBef>
                        <a:buNone/>
                      </a:pPr>
                      <a:endParaRPr lang="en" sz="140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rtl="0">
                        <a:spcBef>
                          <a:spcPts val="0"/>
                        </a:spcBef>
                        <a:buNone/>
                      </a:pPr>
                      <a:endParaRPr lang="en" sz="1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rtl="0">
                        <a:spcBef>
                          <a:spcPts val="0"/>
                        </a:spcBef>
                        <a:buNone/>
                      </a:pPr>
                      <a:endParaRPr lang="en" sz="1400" dirty="0"/>
                    </a:p>
                  </a:txBody>
                  <a:tcPr marL="91425" marR="91425" marT="91425" marB="91425"/>
                </a:tc>
              </a:tr>
              <a:tr h="1182466">
                <a:tc>
                  <a:txBody>
                    <a:bodyPr/>
                    <a:lstStyle/>
                    <a:p>
                      <a:pPr rtl="0">
                        <a:spcBef>
                          <a:spcPts val="0"/>
                        </a:spcBef>
                        <a:buNone/>
                      </a:pPr>
                      <a:r>
                        <a:rPr lang="en" sz="1400" dirty="0" smtClean="0">
                          <a:solidFill>
                            <a:srgbClr val="FFFFFF"/>
                          </a:solidFill>
                        </a:rPr>
                        <a:t>Estimated Monthly Opportunity per FP</a:t>
                      </a:r>
                      <a:endParaRPr lang="en" sz="1400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 anchor="ctr">
                    <a:solidFill>
                      <a:srgbClr val="073763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400" b="1" dirty="0" smtClean="0"/>
                        <a:t>$20-$40</a:t>
                      </a:r>
                      <a:endParaRPr lang="en" sz="1400" b="1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400" b="1" dirty="0" smtClean="0"/>
                        <a:t>$77-$128 for in-purchase</a:t>
                      </a:r>
                    </a:p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endParaRPr lang="en" sz="1400" b="1" dirty="0" smtClean="0"/>
                    </a:p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400" b="1" dirty="0" smtClean="0"/>
                        <a:t>$20-35 for Media</a:t>
                      </a:r>
                      <a:r>
                        <a:rPr lang="en" sz="1400" b="1" baseline="0" dirty="0" smtClean="0"/>
                        <a:t> Screen ads</a:t>
                      </a:r>
                      <a:endParaRPr lang="en" sz="1400" b="1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400" b="1" dirty="0" smtClean="0"/>
                        <a:t>$29-46 for downloads</a:t>
                      </a:r>
                    </a:p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endParaRPr lang="en" sz="1400" b="1" dirty="0" smtClean="0"/>
                    </a:p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400" b="1" dirty="0" smtClean="0"/>
                        <a:t>$20-35 for Media</a:t>
                      </a:r>
                      <a:r>
                        <a:rPr lang="en" sz="1400" b="1" baseline="0" dirty="0" smtClean="0"/>
                        <a:t> Screen ads</a:t>
                      </a:r>
                      <a:endParaRPr lang="en" sz="1400" b="1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400" b="1" dirty="0" smtClean="0"/>
                        <a:t>$60-70</a:t>
                      </a:r>
                    </a:p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endParaRPr lang="en" sz="1400" b="1" dirty="0" smtClean="0"/>
                    </a:p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400" b="1" dirty="0" smtClean="0"/>
                        <a:t>Opportunity for ISP, SCE</a:t>
                      </a:r>
                      <a:r>
                        <a:rPr lang="en" sz="1400" b="1" baseline="0" dirty="0" smtClean="0"/>
                        <a:t> opportunity smaller</a:t>
                      </a:r>
                      <a:endParaRPr lang="en" sz="1400" b="1" dirty="0"/>
                    </a:p>
                  </a:txBody>
                  <a:tcPr marL="0" marR="0" marT="91425" marB="91425" anchor="ctr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US" sz="1400" dirty="0" smtClean="0"/>
                        <a:t>N</a:t>
                      </a:r>
                      <a:r>
                        <a:rPr lang="en" sz="1400" dirty="0" smtClean="0"/>
                        <a:t>ot estimated</a:t>
                      </a:r>
                      <a:endParaRPr lang="en" sz="1400" dirty="0"/>
                    </a:p>
                  </a:txBody>
                  <a:tcPr marL="91425" marR="91425" marT="91425" marB="91425" anchor="ctr"/>
                </a:tc>
              </a:tr>
            </a:tbl>
          </a:graphicData>
        </a:graphic>
      </p:graphicFrame>
      <p:sp>
        <p:nvSpPr>
          <p:cNvPr id="15" name="Shape 99"/>
          <p:cNvSpPr/>
          <p:nvPr/>
        </p:nvSpPr>
        <p:spPr>
          <a:xfrm>
            <a:off x="7874264" y="2227438"/>
            <a:ext cx="457200" cy="4572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0" name="Shape 98"/>
          <p:cNvSpPr/>
          <p:nvPr/>
        </p:nvSpPr>
        <p:spPr>
          <a:xfrm>
            <a:off x="1955024" y="2227438"/>
            <a:ext cx="457200" cy="457200"/>
          </a:xfrm>
          <a:prstGeom prst="ellipse">
            <a:avLst/>
          </a:prstGeom>
          <a:solidFill>
            <a:srgbClr val="00FF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grpSp>
        <p:nvGrpSpPr>
          <p:cNvPr id="21" name="Group 20"/>
          <p:cNvGrpSpPr/>
          <p:nvPr/>
        </p:nvGrpSpPr>
        <p:grpSpPr>
          <a:xfrm>
            <a:off x="4914644" y="2227438"/>
            <a:ext cx="457200" cy="457200"/>
            <a:chOff x="5160876" y="5593051"/>
            <a:chExt cx="288599" cy="299399"/>
          </a:xfrm>
        </p:grpSpPr>
        <p:sp>
          <p:nvSpPr>
            <p:cNvPr id="22" name="Shape 107"/>
            <p:cNvSpPr/>
            <p:nvPr/>
          </p:nvSpPr>
          <p:spPr>
            <a:xfrm>
              <a:off x="5160876" y="5593051"/>
              <a:ext cx="288599" cy="299399"/>
            </a:xfrm>
            <a:prstGeom prst="ellipse">
              <a:avLst/>
            </a:prstGeom>
            <a:solidFill>
              <a:srgbClr val="FFFF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3" name="Shape 108"/>
            <p:cNvSpPr/>
            <p:nvPr/>
          </p:nvSpPr>
          <p:spPr>
            <a:xfrm>
              <a:off x="5160876" y="5593051"/>
              <a:ext cx="288599" cy="299399"/>
            </a:xfrm>
            <a:prstGeom prst="pie">
              <a:avLst>
                <a:gd name="adj1" fmla="val 5297446"/>
                <a:gd name="adj2" fmla="val 16200000"/>
              </a:avLst>
            </a:prstGeom>
            <a:solidFill>
              <a:srgbClr val="00FF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24" name="Shape 98"/>
          <p:cNvSpPr/>
          <p:nvPr/>
        </p:nvSpPr>
        <p:spPr>
          <a:xfrm>
            <a:off x="3434834" y="2227438"/>
            <a:ext cx="457200" cy="457200"/>
          </a:xfrm>
          <a:prstGeom prst="ellipse">
            <a:avLst/>
          </a:prstGeom>
          <a:solidFill>
            <a:srgbClr val="00FF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7" name="Shape 107"/>
          <p:cNvSpPr/>
          <p:nvPr/>
        </p:nvSpPr>
        <p:spPr>
          <a:xfrm>
            <a:off x="6394454" y="2227438"/>
            <a:ext cx="457200" cy="457200"/>
          </a:xfrm>
          <a:prstGeom prst="ellipse">
            <a:avLst/>
          </a:prstGeom>
          <a:solidFill>
            <a:srgbClr val="FFFF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3" name="Shape 99"/>
          <p:cNvSpPr/>
          <p:nvPr/>
        </p:nvSpPr>
        <p:spPr>
          <a:xfrm>
            <a:off x="7874264" y="3391472"/>
            <a:ext cx="457200" cy="4572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grpSp>
        <p:nvGrpSpPr>
          <p:cNvPr id="2" name="Group 1"/>
          <p:cNvGrpSpPr/>
          <p:nvPr/>
        </p:nvGrpSpPr>
        <p:grpSpPr>
          <a:xfrm>
            <a:off x="6394454" y="3391472"/>
            <a:ext cx="457200" cy="457200"/>
            <a:chOff x="6394454" y="3391472"/>
            <a:chExt cx="457200" cy="457200"/>
          </a:xfrm>
        </p:grpSpPr>
        <p:sp>
          <p:nvSpPr>
            <p:cNvPr id="35" name="Shape 107"/>
            <p:cNvSpPr/>
            <p:nvPr/>
          </p:nvSpPr>
          <p:spPr>
            <a:xfrm>
              <a:off x="6394454" y="3391472"/>
              <a:ext cx="457200" cy="4572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6" name="Shape 108"/>
            <p:cNvSpPr/>
            <p:nvPr/>
          </p:nvSpPr>
          <p:spPr>
            <a:xfrm>
              <a:off x="6394454" y="3391472"/>
              <a:ext cx="457200" cy="457200"/>
            </a:xfrm>
            <a:prstGeom prst="pie">
              <a:avLst>
                <a:gd name="adj1" fmla="val 5297446"/>
                <a:gd name="adj2" fmla="val 16200000"/>
              </a:avLst>
            </a:prstGeom>
            <a:solidFill>
              <a:srgbClr val="00FF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37" name="Shape 107"/>
          <p:cNvSpPr/>
          <p:nvPr/>
        </p:nvSpPr>
        <p:spPr>
          <a:xfrm>
            <a:off x="4914644" y="3391472"/>
            <a:ext cx="457200" cy="457200"/>
          </a:xfrm>
          <a:prstGeom prst="ellipse">
            <a:avLst/>
          </a:prstGeom>
          <a:solidFill>
            <a:srgbClr val="FFFF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8" name="Shape 98"/>
          <p:cNvSpPr/>
          <p:nvPr/>
        </p:nvSpPr>
        <p:spPr>
          <a:xfrm>
            <a:off x="1955024" y="3391472"/>
            <a:ext cx="457200" cy="457200"/>
          </a:xfrm>
          <a:prstGeom prst="ellipse">
            <a:avLst/>
          </a:prstGeom>
          <a:solidFill>
            <a:srgbClr val="00FF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9" name="Shape 98"/>
          <p:cNvSpPr/>
          <p:nvPr/>
        </p:nvSpPr>
        <p:spPr>
          <a:xfrm>
            <a:off x="3434834" y="3391472"/>
            <a:ext cx="457200" cy="457200"/>
          </a:xfrm>
          <a:prstGeom prst="ellipse">
            <a:avLst/>
          </a:prstGeom>
          <a:solidFill>
            <a:srgbClr val="00FF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" name="Right Brace 2"/>
          <p:cNvSpPr/>
          <p:nvPr/>
        </p:nvSpPr>
        <p:spPr>
          <a:xfrm rot="5400000">
            <a:off x="4212534" y="4288810"/>
            <a:ext cx="405031" cy="2879676"/>
          </a:xfrm>
          <a:prstGeom prst="rightBrace">
            <a:avLst>
              <a:gd name="adj1" fmla="val 45399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/>
          <p:cNvSpPr txBox="1"/>
          <p:nvPr/>
        </p:nvSpPr>
        <p:spPr>
          <a:xfrm>
            <a:off x="2815959" y="6025183"/>
            <a:ext cx="31981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Complementary Opportunities</a:t>
            </a:r>
          </a:p>
        </p:txBody>
      </p:sp>
    </p:spTree>
    <p:extLst>
      <p:ext uri="{BB962C8B-B14F-4D97-AF65-F5344CB8AC3E}">
        <p14:creationId xmlns:p14="http://schemas.microsoft.com/office/powerpoint/2010/main" val="4039281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37457" y="2045235"/>
            <a:ext cx="8311243" cy="31487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242455" y="181738"/>
            <a:ext cx="8506692" cy="408709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smtClean="0">
                <a:solidFill>
                  <a:schemeClr val="tx1"/>
                </a:solidFill>
              </a:rPr>
              <a:t>AGENDA</a:t>
            </a:r>
          </a:p>
        </p:txBody>
      </p:sp>
      <p:sp>
        <p:nvSpPr>
          <p:cNvPr id="6" name="Shape 57"/>
          <p:cNvSpPr txBox="1">
            <a:spLocks/>
          </p:cNvSpPr>
          <p:nvPr/>
        </p:nvSpPr>
        <p:spPr>
          <a:xfrm>
            <a:off x="67018" y="604083"/>
            <a:ext cx="8520599" cy="34164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800" b="1" dirty="0"/>
              <a:t>Digital Services </a:t>
            </a:r>
            <a:r>
              <a:rPr lang="en" sz="1800" b="1" dirty="0" smtClean="0"/>
              <a:t>exploration approach</a:t>
            </a:r>
          </a:p>
          <a:p>
            <a:pPr indent="0">
              <a:lnSpc>
                <a:spcPct val="100000"/>
              </a:lnSpc>
              <a:spcBef>
                <a:spcPts val="0"/>
              </a:spcBef>
              <a:buNone/>
            </a:pPr>
            <a:endParaRPr lang="en" sz="1800" b="1" dirty="0" smtClean="0"/>
          </a:p>
          <a:p>
            <a:pPr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800" b="1" dirty="0" smtClean="0"/>
              <a:t>Domain Prioritization</a:t>
            </a:r>
            <a:endParaRPr lang="en" sz="1800" b="1" dirty="0"/>
          </a:p>
          <a:p>
            <a:pPr indent="0">
              <a:lnSpc>
                <a:spcPct val="100000"/>
              </a:lnSpc>
              <a:spcBef>
                <a:spcPts val="0"/>
              </a:spcBef>
              <a:buNone/>
            </a:pPr>
            <a:endParaRPr lang="en" sz="1800" b="1" dirty="0" smtClean="0"/>
          </a:p>
          <a:p>
            <a:pPr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800" b="1" dirty="0" smtClean="0"/>
              <a:t>Financial </a:t>
            </a:r>
            <a:r>
              <a:rPr lang="en" sz="1800" b="1" dirty="0"/>
              <a:t>Services</a:t>
            </a:r>
          </a:p>
          <a:p>
            <a:pPr marL="1143000" lvl="1" indent="-457200">
              <a:lnSpc>
                <a:spcPct val="100000"/>
              </a:lnSpc>
              <a:spcBef>
                <a:spcPts val="0"/>
              </a:spcBef>
            </a:pPr>
            <a:r>
              <a:rPr lang="en" sz="1800" dirty="0"/>
              <a:t>Market context and work to date</a:t>
            </a:r>
          </a:p>
          <a:p>
            <a:pPr marL="1143000" lvl="1" indent="-457200">
              <a:lnSpc>
                <a:spcPct val="100000"/>
              </a:lnSpc>
              <a:spcBef>
                <a:spcPts val="0"/>
              </a:spcBef>
            </a:pPr>
            <a:r>
              <a:rPr lang="en" sz="1800" dirty="0"/>
              <a:t>Project plan</a:t>
            </a:r>
          </a:p>
          <a:p>
            <a:pPr indent="0">
              <a:lnSpc>
                <a:spcPct val="100000"/>
              </a:lnSpc>
              <a:spcBef>
                <a:spcPts val="0"/>
              </a:spcBef>
              <a:buNone/>
            </a:pPr>
            <a:endParaRPr lang="en" sz="1800" b="1" dirty="0" smtClean="0"/>
          </a:p>
          <a:p>
            <a:pPr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800" b="1" dirty="0" smtClean="0"/>
              <a:t>Advertising</a:t>
            </a:r>
            <a:endParaRPr lang="en" sz="1800" b="1" dirty="0"/>
          </a:p>
          <a:p>
            <a:pPr marL="1143000" lvl="1" indent="-457200">
              <a:lnSpc>
                <a:spcPct val="100000"/>
              </a:lnSpc>
              <a:spcBef>
                <a:spcPts val="0"/>
              </a:spcBef>
            </a:pPr>
            <a:r>
              <a:rPr lang="en" sz="1800" dirty="0"/>
              <a:t>Market context and </a:t>
            </a:r>
            <a:r>
              <a:rPr lang="en" sz="1800" dirty="0" smtClean="0"/>
              <a:t>work to date</a:t>
            </a:r>
          </a:p>
          <a:p>
            <a:pPr marL="1143000" lvl="1" indent="-457200">
              <a:lnSpc>
                <a:spcPct val="100000"/>
              </a:lnSpc>
              <a:spcBef>
                <a:spcPts val="0"/>
              </a:spcBef>
            </a:pPr>
            <a:r>
              <a:rPr lang="en" sz="1800" dirty="0" smtClean="0"/>
              <a:t>Project plan</a:t>
            </a:r>
            <a:endParaRPr lang="en" sz="1800" dirty="0"/>
          </a:p>
          <a:p>
            <a:pPr indent="0">
              <a:lnSpc>
                <a:spcPct val="100000"/>
              </a:lnSpc>
              <a:spcBef>
                <a:spcPts val="0"/>
              </a:spcBef>
              <a:buNone/>
            </a:pPr>
            <a:endParaRPr lang="en" sz="1800" b="1" dirty="0" smtClean="0"/>
          </a:p>
          <a:p>
            <a:pPr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800" b="1" dirty="0" smtClean="0"/>
              <a:t>Media</a:t>
            </a:r>
            <a:endParaRPr lang="en" sz="1800" b="1" dirty="0"/>
          </a:p>
          <a:p>
            <a:pPr marL="1143000" lvl="1" indent="-457200">
              <a:lnSpc>
                <a:spcPct val="100000"/>
              </a:lnSpc>
              <a:spcBef>
                <a:spcPts val="0"/>
              </a:spcBef>
            </a:pPr>
            <a:r>
              <a:rPr lang="en" sz="1800" dirty="0"/>
              <a:t>Market context and work to date</a:t>
            </a:r>
          </a:p>
          <a:p>
            <a:pPr marL="1143000" lvl="1" indent="-457200">
              <a:lnSpc>
                <a:spcPct val="100000"/>
              </a:lnSpc>
              <a:spcBef>
                <a:spcPts val="0"/>
              </a:spcBef>
            </a:pPr>
            <a:r>
              <a:rPr lang="en" sz="1800" dirty="0"/>
              <a:t>Project plan</a:t>
            </a:r>
          </a:p>
          <a:p>
            <a:pPr indent="0">
              <a:lnSpc>
                <a:spcPct val="100000"/>
              </a:lnSpc>
              <a:spcBef>
                <a:spcPts val="0"/>
              </a:spcBef>
              <a:buNone/>
            </a:pPr>
            <a:endParaRPr lang="en" sz="1800" b="1" dirty="0" smtClean="0"/>
          </a:p>
          <a:p>
            <a:pPr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800" b="1" dirty="0" smtClean="0"/>
              <a:t>Information </a:t>
            </a:r>
            <a:r>
              <a:rPr lang="en" sz="1800" b="1" dirty="0"/>
              <a:t>Services</a:t>
            </a:r>
          </a:p>
          <a:p>
            <a:pPr marL="1143000" lvl="1" indent="-457200">
              <a:lnSpc>
                <a:spcPct val="100000"/>
              </a:lnSpc>
              <a:spcBef>
                <a:spcPts val="0"/>
              </a:spcBef>
            </a:pPr>
            <a:r>
              <a:rPr lang="en" sz="1800" dirty="0"/>
              <a:t>Market context and work to date</a:t>
            </a:r>
          </a:p>
          <a:p>
            <a:pPr marL="1143000" lvl="1" indent="-457200">
              <a:lnSpc>
                <a:spcPct val="100000"/>
              </a:lnSpc>
              <a:spcBef>
                <a:spcPts val="0"/>
              </a:spcBef>
            </a:pPr>
            <a:r>
              <a:rPr lang="en" sz="1800" dirty="0"/>
              <a:t>Project plan</a:t>
            </a:r>
          </a:p>
          <a:p>
            <a:pPr indent="0">
              <a:lnSpc>
                <a:spcPct val="100000"/>
              </a:lnSpc>
              <a:spcBef>
                <a:spcPts val="0"/>
              </a:spcBef>
              <a:buNone/>
            </a:pPr>
            <a:endParaRPr lang="en" sz="1800" b="1" dirty="0" smtClean="0"/>
          </a:p>
          <a:p>
            <a:pPr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800" b="1" dirty="0" smtClean="0"/>
              <a:t>SCE Consumer Videos Project Update</a:t>
            </a:r>
            <a:endParaRPr lang="en" sz="1800" b="1" dirty="0"/>
          </a:p>
        </p:txBody>
      </p:sp>
    </p:spTree>
    <p:extLst>
      <p:ext uri="{BB962C8B-B14F-4D97-AF65-F5344CB8AC3E}">
        <p14:creationId xmlns:p14="http://schemas.microsoft.com/office/powerpoint/2010/main" val="604542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/>
          <p:cNvSpPr/>
          <p:nvPr/>
        </p:nvSpPr>
        <p:spPr>
          <a:xfrm>
            <a:off x="242455" y="181738"/>
            <a:ext cx="8506692" cy="408709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smtClean="0">
                <a:solidFill>
                  <a:schemeClr val="tx1"/>
                </a:solidFill>
              </a:rPr>
              <a:t>Market overview: </a:t>
            </a:r>
            <a:r>
              <a:rPr lang="en-US" dirty="0" smtClean="0">
                <a:solidFill>
                  <a:schemeClr val="tx1"/>
                </a:solidFill>
              </a:rPr>
              <a:t>Opportunity to leverage mobile to expand access to financial services</a:t>
            </a:r>
          </a:p>
        </p:txBody>
      </p:sp>
      <p:sp>
        <p:nvSpPr>
          <p:cNvPr id="20" name="Rectangle 7"/>
          <p:cNvSpPr>
            <a:spLocks noChangeArrowheads="1"/>
          </p:cNvSpPr>
          <p:nvPr>
            <p:custDataLst>
              <p:tags r:id="rId1"/>
            </p:custDataLst>
          </p:nvPr>
        </p:nvSpPr>
        <p:spPr bwMode="gray">
          <a:xfrm>
            <a:off x="97070" y="725082"/>
            <a:ext cx="5086074" cy="58716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25400" dir="5400000" algn="ctr" rotWithShape="0">
              <a:schemeClr val="tx2"/>
            </a:outerShdw>
          </a:effectLst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 type="none" w="lg" len="lg"/>
                <a:tailEnd type="none" w="lg" len="lg"/>
              </a14:hiddenLine>
            </a:ext>
          </a:extLst>
        </p:spPr>
        <p:txBody>
          <a:bodyPr tIns="91440" bIns="91440" anchor="ctr"/>
          <a:lstStyle>
            <a:lvl1pPr eaLnBrk="0" hangingPunct="0">
              <a:defRPr sz="1600" b="1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1600" b="1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1600" b="1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1600" b="1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1600" b="1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dirty="0" smtClean="0">
                <a:latin typeface="+mn-lt"/>
              </a:rPr>
              <a:t>Low usage of formal financial institutions to save and obtain credit</a:t>
            </a:r>
            <a:endParaRPr lang="en-US" altLang="en-US" dirty="0">
              <a:latin typeface="+mn-lt"/>
            </a:endParaRPr>
          </a:p>
        </p:txBody>
      </p:sp>
      <p:pic>
        <p:nvPicPr>
          <p:cNvPr id="24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0140" y="4973657"/>
            <a:ext cx="5704025" cy="16303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" name="Rectangle 24"/>
          <p:cNvSpPr>
            <a:spLocks noChangeArrowheads="1"/>
          </p:cNvSpPr>
          <p:nvPr>
            <p:custDataLst>
              <p:tags r:id="rId2"/>
            </p:custDataLst>
          </p:nvPr>
        </p:nvSpPr>
        <p:spPr bwMode="gray">
          <a:xfrm>
            <a:off x="2013034" y="4607999"/>
            <a:ext cx="4962894" cy="4572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25400" dir="5400000" algn="ctr" rotWithShape="0">
              <a:schemeClr val="tx2"/>
            </a:outerShdw>
          </a:effectLst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 type="none" w="lg" len="lg"/>
                <a:tailEnd type="none" w="lg" len="lg"/>
              </a14:hiddenLine>
            </a:ext>
          </a:extLst>
        </p:spPr>
        <p:txBody>
          <a:bodyPr tIns="91440" bIns="91440" anchor="ctr"/>
          <a:lstStyle>
            <a:lvl1pPr eaLnBrk="0" hangingPunct="0">
              <a:defRPr sz="1600" b="1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1600" b="1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1600" b="1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1600" b="1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1600" b="1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1300" i="1" dirty="0" smtClean="0">
                <a:latin typeface="+mn-lt"/>
              </a:rPr>
              <a:t>Three times </a:t>
            </a:r>
            <a:r>
              <a:rPr lang="en-US" altLang="en-US" sz="1300" dirty="0" smtClean="0">
                <a:latin typeface="+mn-lt"/>
              </a:rPr>
              <a:t>as many Ugandans have access to a mobile money account than to a bank account  </a:t>
            </a:r>
            <a:endParaRPr lang="en-US" altLang="en-US" sz="1300" dirty="0">
              <a:latin typeface="+mn-lt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0757" y="6591300"/>
            <a:ext cx="51679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latin typeface="HelveticaNeueLT Std Lt" pitchFamily="34" charset="0"/>
                <a:cs typeface="Arial" pitchFamily="34" charset="0"/>
              </a:rPr>
              <a:t>Source: Finscope (</a:t>
            </a:r>
            <a:r>
              <a:rPr lang="en-US" sz="1000" dirty="0">
                <a:latin typeface="HelveticaNeueLT Std Lt" pitchFamily="34" charset="0"/>
                <a:cs typeface="Arial" pitchFamily="34" charset="0"/>
              </a:rPr>
              <a:t>2013), Intermedia Uganda Year 2 </a:t>
            </a:r>
            <a:r>
              <a:rPr lang="en-US" sz="1000" dirty="0" smtClean="0">
                <a:latin typeface="HelveticaNeueLT Std Lt" pitchFamily="34" charset="0"/>
                <a:cs typeface="Arial" pitchFamily="34" charset="0"/>
              </a:rPr>
              <a:t>Report, Financial Diaries Kenya </a:t>
            </a:r>
          </a:p>
        </p:txBody>
      </p:sp>
      <p:sp>
        <p:nvSpPr>
          <p:cNvPr id="28" name="Rectangle 27"/>
          <p:cNvSpPr>
            <a:spLocks noChangeArrowheads="1"/>
          </p:cNvSpPr>
          <p:nvPr>
            <p:custDataLst>
              <p:tags r:id="rId3"/>
            </p:custDataLst>
          </p:nvPr>
        </p:nvSpPr>
        <p:spPr bwMode="gray">
          <a:xfrm>
            <a:off x="5314950" y="756655"/>
            <a:ext cx="3321956" cy="5555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25400" dir="5400000" algn="ctr" rotWithShape="0">
              <a:schemeClr val="tx2"/>
            </a:outerShdw>
          </a:effectLst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 type="none" w="lg" len="lg"/>
                <a:tailEnd type="none" w="lg" len="lg"/>
              </a14:hiddenLine>
            </a:ext>
          </a:extLst>
        </p:spPr>
        <p:txBody>
          <a:bodyPr tIns="91440" bIns="91440" anchor="ctr"/>
          <a:lstStyle>
            <a:lvl1pPr eaLnBrk="0" hangingPunct="0">
              <a:defRPr sz="1600" b="1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1600" b="1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1600" b="1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1600" b="1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1600" b="1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dirty="0" smtClean="0">
                <a:latin typeface="+mn-lt"/>
              </a:rPr>
              <a:t>…particularly by those in the lower wealth quintiles</a:t>
            </a:r>
            <a:endParaRPr lang="en-US" altLang="en-US" dirty="0">
              <a:latin typeface="+mn-lt"/>
            </a:endParaRPr>
          </a:p>
        </p:txBody>
      </p:sp>
      <p:graphicFrame>
        <p:nvGraphicFramePr>
          <p:cNvPr id="29" name="Chart 28"/>
          <p:cNvGraphicFramePr/>
          <p:nvPr>
            <p:extLst>
              <p:ext uri="{D42A27DB-BD31-4B8C-83A1-F6EECF244321}">
                <p14:modId xmlns:p14="http://schemas.microsoft.com/office/powerpoint/2010/main" val="2856618497"/>
              </p:ext>
            </p:extLst>
          </p:nvPr>
        </p:nvGraphicFramePr>
        <p:xfrm>
          <a:off x="5480050" y="1453366"/>
          <a:ext cx="3338947" cy="24050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pic>
        <p:nvPicPr>
          <p:cNvPr id="30" name="Picture 2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7" y="1562295"/>
            <a:ext cx="2740203" cy="2886626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1207" y="1600916"/>
            <a:ext cx="2770093" cy="2809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807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/>
          <p:cNvSpPr/>
          <p:nvPr/>
        </p:nvSpPr>
        <p:spPr>
          <a:xfrm>
            <a:off x="242455" y="181738"/>
            <a:ext cx="8506692" cy="408709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smtClean="0">
                <a:solidFill>
                  <a:schemeClr val="tx1"/>
                </a:solidFill>
              </a:rPr>
              <a:t>Market overview: </a:t>
            </a:r>
            <a:r>
              <a:rPr lang="en-US" dirty="0" smtClean="0">
                <a:solidFill>
                  <a:schemeClr val="tx1"/>
                </a:solidFill>
              </a:rPr>
              <a:t>Example of m-</a:t>
            </a:r>
            <a:r>
              <a:rPr lang="en-US" dirty="0" err="1" smtClean="0">
                <a:solidFill>
                  <a:schemeClr val="tx1"/>
                </a:solidFill>
              </a:rPr>
              <a:t>Shwari</a:t>
            </a:r>
            <a:endParaRPr lang="en-US" dirty="0" smtClean="0">
              <a:solidFill>
                <a:schemeClr val="tx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26" y="867774"/>
            <a:ext cx="3602321" cy="280775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676" y="4080818"/>
            <a:ext cx="3593193" cy="2700951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5377" y="867774"/>
            <a:ext cx="3670731" cy="435237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0240" y="4061511"/>
            <a:ext cx="3268980" cy="2720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683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/>
          <p:cNvSpPr/>
          <p:nvPr/>
        </p:nvSpPr>
        <p:spPr>
          <a:xfrm>
            <a:off x="242455" y="181738"/>
            <a:ext cx="8506692" cy="408709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smtClean="0">
                <a:solidFill>
                  <a:schemeClr val="tx1"/>
                </a:solidFill>
              </a:rPr>
              <a:t>Market overview: Key Players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3937" y="1350345"/>
            <a:ext cx="2177792" cy="103528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4349" y="2802711"/>
            <a:ext cx="1392201" cy="149490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0502" y="1921219"/>
            <a:ext cx="2687676" cy="52653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5785" y="2476535"/>
            <a:ext cx="2099487" cy="122848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8038" y="4701335"/>
            <a:ext cx="2327275" cy="78459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749" y="3846327"/>
            <a:ext cx="1224330" cy="2238153"/>
          </a:xfrm>
          <a:prstGeom prst="rect">
            <a:avLst/>
          </a:prstGeom>
        </p:spPr>
      </p:pic>
      <p:sp>
        <p:nvSpPr>
          <p:cNvPr id="15" name="Rectangle 7"/>
          <p:cNvSpPr>
            <a:spLocks noChangeArrowheads="1"/>
          </p:cNvSpPr>
          <p:nvPr>
            <p:custDataLst>
              <p:tags r:id="rId1"/>
            </p:custDataLst>
          </p:nvPr>
        </p:nvSpPr>
        <p:spPr bwMode="gray">
          <a:xfrm>
            <a:off x="409354" y="802238"/>
            <a:ext cx="3810000" cy="4572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25400" dir="5400000" algn="ctr" rotWithShape="0">
              <a:schemeClr val="tx2"/>
            </a:outerShdw>
          </a:effectLst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 type="none" w="lg" len="lg"/>
                <a:tailEnd type="none" w="lg" len="lg"/>
              </a14:hiddenLine>
            </a:ext>
          </a:extLst>
        </p:spPr>
        <p:txBody>
          <a:bodyPr tIns="91440" bIns="91440" anchor="ctr"/>
          <a:lstStyle>
            <a:lvl1pPr eaLnBrk="0" hangingPunct="0">
              <a:defRPr sz="1600" b="1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1600" b="1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1600" b="1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1600" b="1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1600" b="1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1400" dirty="0" smtClean="0"/>
              <a:t>Financial services providers</a:t>
            </a:r>
            <a:endParaRPr lang="en-US" altLang="en-US" sz="1400" dirty="0"/>
          </a:p>
        </p:txBody>
      </p:sp>
      <p:sp>
        <p:nvSpPr>
          <p:cNvPr id="17" name="Rectangle 7"/>
          <p:cNvSpPr>
            <a:spLocks noChangeArrowheads="1"/>
          </p:cNvSpPr>
          <p:nvPr>
            <p:custDataLst>
              <p:tags r:id="rId2"/>
            </p:custDataLst>
          </p:nvPr>
        </p:nvSpPr>
        <p:spPr bwMode="gray">
          <a:xfrm>
            <a:off x="5129139" y="802238"/>
            <a:ext cx="3810000" cy="4572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25400" dir="5400000" algn="ctr" rotWithShape="0">
              <a:schemeClr val="tx2"/>
            </a:outerShdw>
          </a:effectLst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 type="none" w="lg" len="lg"/>
                <a:tailEnd type="none" w="lg" len="lg"/>
              </a14:hiddenLine>
            </a:ext>
          </a:extLst>
        </p:spPr>
        <p:txBody>
          <a:bodyPr tIns="91440" bIns="91440" anchor="ctr"/>
          <a:lstStyle>
            <a:lvl1pPr eaLnBrk="0" hangingPunct="0">
              <a:defRPr sz="1600" b="1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1600" b="1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1600" b="1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1600" b="1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1600" b="1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1400" dirty="0" smtClean="0"/>
              <a:t>Digital financial services providers</a:t>
            </a:r>
            <a:endParaRPr lang="en-US" altLang="en-US" sz="14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5121" y="4134787"/>
            <a:ext cx="2092311" cy="83061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555" y="1471229"/>
            <a:ext cx="1310489" cy="1240221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9775" y="5485929"/>
            <a:ext cx="2860675" cy="105549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139" y="3683448"/>
            <a:ext cx="1901825" cy="697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290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242455" y="181738"/>
            <a:ext cx="8506692" cy="408709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smtClean="0">
                <a:solidFill>
                  <a:schemeClr val="tx1"/>
                </a:solidFill>
              </a:rPr>
              <a:t>Objectives for today </a:t>
            </a:r>
          </a:p>
        </p:txBody>
      </p:sp>
      <p:sp>
        <p:nvSpPr>
          <p:cNvPr id="5" name="Shape 264"/>
          <p:cNvSpPr txBox="1"/>
          <p:nvPr/>
        </p:nvSpPr>
        <p:spPr>
          <a:xfrm>
            <a:off x="109182" y="1426334"/>
            <a:ext cx="8639965" cy="360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571500" indent="-342900">
              <a:buFont typeface="+mj-lt"/>
              <a:buAutoNum type="arabicPeriod"/>
            </a:pPr>
            <a:r>
              <a:rPr lang="en-US" sz="2400" dirty="0" smtClean="0"/>
              <a:t>Share market research and exploration done to-date on digital services platforms</a:t>
            </a:r>
          </a:p>
          <a:p>
            <a:pPr marL="571500" indent="-342900">
              <a:buFont typeface="+mj-lt"/>
              <a:buAutoNum type="arabicPeriod"/>
            </a:pPr>
            <a:r>
              <a:rPr lang="en-US" sz="2400" dirty="0" smtClean="0"/>
              <a:t>Agree on prioritization of </a:t>
            </a:r>
            <a:r>
              <a:rPr lang="en-US" sz="2400" dirty="0"/>
              <a:t>digital services offerings for SCE to pursue </a:t>
            </a:r>
            <a:endParaRPr lang="en-US" sz="2400" dirty="0" smtClean="0"/>
          </a:p>
          <a:p>
            <a:pPr marL="571500" indent="-342900">
              <a:buFont typeface="+mj-lt"/>
              <a:buAutoNum type="arabicPeriod"/>
            </a:pPr>
            <a:r>
              <a:rPr lang="en-US" sz="2400" dirty="0" smtClean="0"/>
              <a:t>Align on work plan and resource needs to develop priority offerings</a:t>
            </a:r>
          </a:p>
        </p:txBody>
      </p:sp>
    </p:spTree>
    <p:extLst>
      <p:ext uri="{BB962C8B-B14F-4D97-AF65-F5344CB8AC3E}">
        <p14:creationId xmlns:p14="http://schemas.microsoft.com/office/powerpoint/2010/main" val="32501534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/>
          <p:cNvSpPr/>
          <p:nvPr/>
        </p:nvSpPr>
        <p:spPr>
          <a:xfrm>
            <a:off x="242455" y="181738"/>
            <a:ext cx="8506692" cy="408709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smtClean="0">
                <a:solidFill>
                  <a:schemeClr val="tx1"/>
                </a:solidFill>
              </a:rPr>
              <a:t>What role can SCE play in providing financial access?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97858" y="1527818"/>
            <a:ext cx="222292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Innovation partnership</a:t>
            </a:r>
          </a:p>
          <a:p>
            <a:r>
              <a:rPr lang="en-US" sz="1200" dirty="0"/>
              <a:t>SCE and a FSP develop a new product (e.g., </a:t>
            </a:r>
            <a:r>
              <a:rPr lang="en-US" sz="1200" dirty="0" smtClean="0"/>
              <a:t>stove loan</a:t>
            </a:r>
            <a:r>
              <a:rPr lang="en-US" sz="1200" dirty="0"/>
              <a:t>) </a:t>
            </a:r>
            <a:r>
              <a:rPr lang="en-US" sz="1200" dirty="0" smtClean="0"/>
              <a:t>offered </a:t>
            </a:r>
            <a:r>
              <a:rPr lang="en-US" sz="1200" dirty="0"/>
              <a:t>through the SCE product suite</a:t>
            </a:r>
          </a:p>
          <a:p>
            <a:r>
              <a:rPr lang="en-US" sz="1200" dirty="0" smtClean="0"/>
              <a:t>Revenue: TBD</a:t>
            </a:r>
            <a:endParaRPr lang="en-US" sz="1200" dirty="0"/>
          </a:p>
        </p:txBody>
      </p:sp>
      <p:sp>
        <p:nvSpPr>
          <p:cNvPr id="7" name="TextBox 6"/>
          <p:cNvSpPr txBox="1"/>
          <p:nvPr/>
        </p:nvSpPr>
        <p:spPr>
          <a:xfrm>
            <a:off x="6710376" y="1523753"/>
            <a:ext cx="243362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Independent innovation</a:t>
            </a:r>
          </a:p>
          <a:p>
            <a:r>
              <a:rPr lang="en-US" sz="1200" dirty="0"/>
              <a:t>SCE develops and finances a new product (e.g., loan) that is offered through the SCE product suite</a:t>
            </a:r>
          </a:p>
          <a:p>
            <a:r>
              <a:rPr lang="en-US" sz="1200" dirty="0" smtClean="0"/>
              <a:t>Revenue: Interest + other fees</a:t>
            </a:r>
            <a:endParaRPr lang="en-US" sz="1200" dirty="0"/>
          </a:p>
        </p:txBody>
      </p:sp>
      <p:sp>
        <p:nvSpPr>
          <p:cNvPr id="3" name="Left-Right Arrow 2"/>
          <p:cNvSpPr/>
          <p:nvPr/>
        </p:nvSpPr>
        <p:spPr>
          <a:xfrm>
            <a:off x="446567" y="944201"/>
            <a:ext cx="8302580" cy="532732"/>
          </a:xfrm>
          <a:prstGeom prst="leftRightArrow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14203" y="1543588"/>
            <a:ext cx="20940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Advertising</a:t>
            </a:r>
          </a:p>
          <a:p>
            <a:r>
              <a:rPr lang="en-US" sz="1200" dirty="0" smtClean="0"/>
              <a:t>FSPs place advertisements on the fuel point</a:t>
            </a:r>
          </a:p>
          <a:p>
            <a:r>
              <a:rPr lang="en-US" sz="1200" dirty="0" smtClean="0"/>
              <a:t>Revenue: advertising fees</a:t>
            </a:r>
            <a:endParaRPr lang="en-US" sz="1200" dirty="0"/>
          </a:p>
        </p:txBody>
      </p:sp>
      <p:sp>
        <p:nvSpPr>
          <p:cNvPr id="9" name="TextBox 8"/>
          <p:cNvSpPr txBox="1"/>
          <p:nvPr/>
        </p:nvSpPr>
        <p:spPr>
          <a:xfrm>
            <a:off x="181892" y="753847"/>
            <a:ext cx="14129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i="1" dirty="0" smtClean="0"/>
              <a:t>Least intensive </a:t>
            </a:r>
            <a:endParaRPr lang="en-US" sz="1400" b="1" i="1" dirty="0"/>
          </a:p>
        </p:txBody>
      </p:sp>
      <p:sp>
        <p:nvSpPr>
          <p:cNvPr id="19" name="TextBox 18"/>
          <p:cNvSpPr txBox="1"/>
          <p:nvPr/>
        </p:nvSpPr>
        <p:spPr>
          <a:xfrm>
            <a:off x="7336155" y="753847"/>
            <a:ext cx="14129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i="1" dirty="0" smtClean="0"/>
              <a:t>Most intensive </a:t>
            </a:r>
            <a:endParaRPr lang="en-US" sz="1400" b="1" i="1" dirty="0"/>
          </a:p>
        </p:txBody>
      </p:sp>
      <p:sp>
        <p:nvSpPr>
          <p:cNvPr id="29" name="TextBox 28"/>
          <p:cNvSpPr txBox="1"/>
          <p:nvPr/>
        </p:nvSpPr>
        <p:spPr>
          <a:xfrm>
            <a:off x="7112639" y="3040417"/>
            <a:ext cx="1792127" cy="58477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/>
              <a:t>FP as a </a:t>
            </a:r>
            <a:r>
              <a:rPr lang="en-US" sz="1600" b="1" u="sng" dirty="0" smtClean="0"/>
              <a:t>marketing</a:t>
            </a:r>
            <a:r>
              <a:rPr lang="en-US" sz="1600" b="1" dirty="0" smtClean="0"/>
              <a:t> channel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7123272" y="3723345"/>
            <a:ext cx="1792127" cy="58477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/>
              <a:t>FP as a </a:t>
            </a:r>
            <a:r>
              <a:rPr lang="en-US" sz="1600" b="1" u="sng" dirty="0" smtClean="0"/>
              <a:t>distribution </a:t>
            </a:r>
            <a:r>
              <a:rPr lang="en-US" sz="1600" b="1" dirty="0" smtClean="0"/>
              <a:t>channel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7123270" y="5089201"/>
            <a:ext cx="1792127" cy="58477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/>
              <a:t>SCE </a:t>
            </a:r>
            <a:r>
              <a:rPr lang="en-US" sz="1600" b="1" u="sng" dirty="0" smtClean="0"/>
              <a:t>finances </a:t>
            </a:r>
            <a:r>
              <a:rPr lang="en-US" sz="1600" b="1" dirty="0" smtClean="0"/>
              <a:t>products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7123271" y="4406273"/>
            <a:ext cx="1792127" cy="5847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/>
              <a:t>SCE </a:t>
            </a:r>
            <a:r>
              <a:rPr lang="en-US" sz="1600" b="1" u="sng" dirty="0" smtClean="0"/>
              <a:t>develops</a:t>
            </a:r>
            <a:r>
              <a:rPr lang="en-US" sz="1600" b="1" dirty="0" smtClean="0"/>
              <a:t> products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2266779" y="1543236"/>
            <a:ext cx="2491021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Distribution</a:t>
            </a:r>
          </a:p>
          <a:p>
            <a:r>
              <a:rPr lang="en-US" sz="1200" dirty="0" smtClean="0"/>
              <a:t>Product </a:t>
            </a:r>
            <a:r>
              <a:rPr lang="en-US" sz="1200" dirty="0"/>
              <a:t>suite </a:t>
            </a:r>
            <a:r>
              <a:rPr lang="en-US" sz="1200" dirty="0" smtClean="0"/>
              <a:t>used to expand access </a:t>
            </a:r>
            <a:r>
              <a:rPr lang="en-US" sz="1200" dirty="0"/>
              <a:t>to existing financial </a:t>
            </a:r>
            <a:r>
              <a:rPr lang="en-US" sz="1200" dirty="0" smtClean="0"/>
              <a:t>products (e.g., apply for loan on FP)</a:t>
            </a:r>
          </a:p>
          <a:p>
            <a:r>
              <a:rPr lang="en-US" sz="1200" dirty="0" smtClean="0"/>
              <a:t>Revenue: </a:t>
            </a:r>
            <a:r>
              <a:rPr lang="en-US" sz="1200" dirty="0"/>
              <a:t>o</a:t>
            </a:r>
            <a:r>
              <a:rPr lang="en-US" sz="1200" dirty="0" smtClean="0"/>
              <a:t>rigination / collection + advertising fees</a:t>
            </a:r>
            <a:endParaRPr lang="en-US" sz="1200" dirty="0"/>
          </a:p>
        </p:txBody>
      </p:sp>
      <p:sp>
        <p:nvSpPr>
          <p:cNvPr id="39" name="TextBox 38"/>
          <p:cNvSpPr txBox="1"/>
          <p:nvPr/>
        </p:nvSpPr>
        <p:spPr>
          <a:xfrm>
            <a:off x="4856765" y="3040417"/>
            <a:ext cx="1792127" cy="58477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/>
              <a:t>FP as a </a:t>
            </a:r>
            <a:r>
              <a:rPr lang="en-US" sz="1600" b="1" u="sng" dirty="0" smtClean="0"/>
              <a:t>marketing</a:t>
            </a:r>
            <a:r>
              <a:rPr lang="en-US" sz="1600" b="1" dirty="0" smtClean="0"/>
              <a:t> channel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4856765" y="3723345"/>
            <a:ext cx="1792127" cy="58477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/>
              <a:t>FP as a </a:t>
            </a:r>
            <a:r>
              <a:rPr lang="en-US" sz="1600" b="1" u="sng" dirty="0" smtClean="0"/>
              <a:t>distribution </a:t>
            </a:r>
            <a:r>
              <a:rPr lang="en-US" sz="1600" b="1" dirty="0" smtClean="0"/>
              <a:t>channel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4856765" y="4406273"/>
            <a:ext cx="1792127" cy="5847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/>
              <a:t>SCE </a:t>
            </a:r>
            <a:r>
              <a:rPr lang="en-US" sz="1600" b="1" u="sng" dirty="0" smtClean="0"/>
              <a:t>develops</a:t>
            </a:r>
            <a:r>
              <a:rPr lang="en-US" sz="1600" b="1" dirty="0" smtClean="0"/>
              <a:t> products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2600891" y="3040417"/>
            <a:ext cx="1792127" cy="58477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/>
              <a:t>FP as a </a:t>
            </a:r>
            <a:r>
              <a:rPr lang="en-US" sz="1600" b="1" u="sng" dirty="0" smtClean="0"/>
              <a:t>marketing</a:t>
            </a:r>
            <a:r>
              <a:rPr lang="en-US" sz="1600" b="1" dirty="0" smtClean="0"/>
              <a:t> channel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2600891" y="3723345"/>
            <a:ext cx="1792127" cy="58477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/>
              <a:t>FP as a </a:t>
            </a:r>
            <a:r>
              <a:rPr lang="en-US" sz="1600" b="1" u="sng" dirty="0" smtClean="0"/>
              <a:t>distribution </a:t>
            </a:r>
            <a:r>
              <a:rPr lang="en-US" sz="1600" b="1" dirty="0" smtClean="0"/>
              <a:t>channel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345017" y="3040416"/>
            <a:ext cx="1792127" cy="58477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/>
              <a:t>FP as a </a:t>
            </a:r>
            <a:r>
              <a:rPr lang="en-US" sz="1600" b="1" u="sng" dirty="0" smtClean="0"/>
              <a:t>marketing</a:t>
            </a:r>
            <a:r>
              <a:rPr lang="en-US" sz="1600" b="1" dirty="0" smtClean="0"/>
              <a:t> channel</a:t>
            </a:r>
          </a:p>
        </p:txBody>
      </p:sp>
      <p:sp>
        <p:nvSpPr>
          <p:cNvPr id="51" name="Right Brace 50"/>
          <p:cNvSpPr/>
          <p:nvPr/>
        </p:nvSpPr>
        <p:spPr>
          <a:xfrm rot="5400000">
            <a:off x="2312028" y="4111446"/>
            <a:ext cx="304136" cy="3726714"/>
          </a:xfrm>
          <a:prstGeom prst="rightBrac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52" name="TextBox 51"/>
          <p:cNvSpPr txBox="1"/>
          <p:nvPr/>
        </p:nvSpPr>
        <p:spPr>
          <a:xfrm>
            <a:off x="797443" y="6216296"/>
            <a:ext cx="3067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 smtClean="0">
                <a:solidFill>
                  <a:srgbClr val="FF0000"/>
                </a:solidFill>
              </a:rPr>
              <a:t>Digital services </a:t>
            </a:r>
            <a:r>
              <a:rPr lang="en-US" b="1" dirty="0" smtClean="0">
                <a:solidFill>
                  <a:srgbClr val="FF0000"/>
                </a:solidFill>
              </a:rPr>
              <a:t>takes the lead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53" name="Right Brace 52"/>
          <p:cNvSpPr/>
          <p:nvPr/>
        </p:nvSpPr>
        <p:spPr>
          <a:xfrm rot="5400000">
            <a:off x="7008958" y="4231065"/>
            <a:ext cx="304136" cy="3487478"/>
          </a:xfrm>
          <a:prstGeom prst="rightBrac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54" name="TextBox 53"/>
          <p:cNvSpPr txBox="1"/>
          <p:nvPr/>
        </p:nvSpPr>
        <p:spPr>
          <a:xfrm>
            <a:off x="4856765" y="6126871"/>
            <a:ext cx="40871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 smtClean="0">
                <a:solidFill>
                  <a:srgbClr val="FF0000"/>
                </a:solidFill>
              </a:rPr>
              <a:t>Digital financial services</a:t>
            </a:r>
            <a:r>
              <a:rPr lang="en-US" b="1" dirty="0" smtClean="0">
                <a:solidFill>
                  <a:srgbClr val="FF0000"/>
                </a:solidFill>
              </a:rPr>
              <a:t> takes the lead and coordinates with digital services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9457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/>
          <p:cNvSpPr/>
          <p:nvPr/>
        </p:nvSpPr>
        <p:spPr>
          <a:xfrm>
            <a:off x="242455" y="181738"/>
            <a:ext cx="8506692" cy="408709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smtClean="0">
                <a:solidFill>
                  <a:schemeClr val="tx1"/>
                </a:solidFill>
              </a:rPr>
              <a:t>Which types of (digital) financial services are most logical for SCE to pursue?</a:t>
            </a:r>
          </a:p>
        </p:txBody>
      </p:sp>
      <p:sp>
        <p:nvSpPr>
          <p:cNvPr id="4" name="Shape 69"/>
          <p:cNvSpPr txBox="1"/>
          <p:nvPr/>
        </p:nvSpPr>
        <p:spPr>
          <a:xfrm>
            <a:off x="317016" y="1929809"/>
            <a:ext cx="8236877" cy="405749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127000">
              <a:lnSpc>
                <a:spcPct val="115000"/>
              </a:lnSpc>
              <a:buClr>
                <a:schemeClr val="dk1"/>
              </a:buClr>
              <a:buSzPct val="100000"/>
            </a:pPr>
            <a:endParaRPr lang="en" dirty="0">
              <a:solidFill>
                <a:schemeClr val="dk1"/>
              </a:solidFill>
            </a:endParaRPr>
          </a:p>
        </p:txBody>
      </p:sp>
      <p:graphicFrame>
        <p:nvGraphicFramePr>
          <p:cNvPr id="5" name="Shape 96"/>
          <p:cNvGraphicFramePr/>
          <p:nvPr>
            <p:extLst>
              <p:ext uri="{D42A27DB-BD31-4B8C-83A1-F6EECF244321}">
                <p14:modId xmlns:p14="http://schemas.microsoft.com/office/powerpoint/2010/main" val="3510890296"/>
              </p:ext>
            </p:extLst>
          </p:nvPr>
        </p:nvGraphicFramePr>
        <p:xfrm>
          <a:off x="242455" y="707249"/>
          <a:ext cx="8506691" cy="60958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238306"/>
                <a:gridCol w="1914376"/>
                <a:gridCol w="1615453"/>
                <a:gridCol w="2068053"/>
                <a:gridCol w="1670503"/>
              </a:tblGrid>
              <a:tr h="459489"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r>
                        <a:rPr lang="en-US" sz="1400" dirty="0" smtClean="0"/>
                        <a:t>Offering type</a:t>
                      </a:r>
                      <a:endParaRPr sz="1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buNone/>
                      </a:pPr>
                      <a:r>
                        <a:rPr lang="en" sz="1400" b="1" dirty="0" smtClean="0">
                          <a:solidFill>
                            <a:srgbClr val="FFFFFF"/>
                          </a:solidFill>
                        </a:rPr>
                        <a:t>Description</a:t>
                      </a:r>
                      <a:endParaRPr lang="en" sz="14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07376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buNone/>
                      </a:pPr>
                      <a:r>
                        <a:rPr lang="en-US" sz="1400" b="1" dirty="0" smtClean="0">
                          <a:solidFill>
                            <a:srgbClr val="FFFFFF"/>
                          </a:solidFill>
                        </a:rPr>
                        <a:t>Current offerings</a:t>
                      </a:r>
                      <a:endParaRPr lang="en" sz="14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07376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buNone/>
                      </a:pPr>
                      <a:r>
                        <a:rPr lang="en" sz="1400" b="1" dirty="0" smtClean="0">
                          <a:solidFill>
                            <a:srgbClr val="FFFFFF"/>
                          </a:solidFill>
                        </a:rPr>
                        <a:t>Thoughts on opportunity size</a:t>
                      </a:r>
                      <a:endParaRPr lang="en" sz="14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07376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buNone/>
                      </a:pPr>
                      <a:r>
                        <a:rPr lang="en" sz="1400" b="1" dirty="0" smtClean="0">
                          <a:solidFill>
                            <a:srgbClr val="FFFFFF"/>
                          </a:solidFill>
                        </a:rPr>
                        <a:t>SCE ability to address</a:t>
                      </a:r>
                      <a:endParaRPr lang="en" sz="14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073763"/>
                    </a:solidFill>
                  </a:tcPr>
                </a:tc>
              </a:tr>
              <a:tr h="964951">
                <a:tc>
                  <a:txBody>
                    <a:bodyPr/>
                    <a:lstStyle/>
                    <a:p>
                      <a:pPr rtl="0">
                        <a:spcBef>
                          <a:spcPts val="0"/>
                        </a:spcBef>
                        <a:buNone/>
                      </a:pPr>
                      <a:r>
                        <a:rPr lang="en" sz="1400" b="1" dirty="0" smtClean="0">
                          <a:solidFill>
                            <a:srgbClr val="FFFFFF"/>
                          </a:solidFill>
                        </a:rPr>
                        <a:t>m-Wallet</a:t>
                      </a:r>
                      <a:endParaRPr lang="en" sz="14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 anchor="ctr">
                    <a:solidFill>
                      <a:srgbClr val="07376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-US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Mobile-based virtual wallet where you preload a certain amount in your account and spend it at merchants listed with the m-wallet service provider</a:t>
                      </a:r>
                      <a:endParaRPr lang="en" sz="1200" b="1" dirty="0" smtClean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171450" lvl="0" indent="-171450" algn="l">
                        <a:spcBef>
                          <a:spcPts val="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dirty="0" smtClean="0"/>
                        <a:t>m-</a:t>
                      </a:r>
                      <a:r>
                        <a:rPr lang="en-US" sz="1200" b="0" dirty="0" err="1" smtClean="0"/>
                        <a:t>Pesa</a:t>
                      </a:r>
                      <a:endParaRPr lang="en-US" sz="1200" b="0" dirty="0" smtClean="0"/>
                    </a:p>
                    <a:p>
                      <a:pPr marL="171450" lvl="0" indent="-171450" algn="l">
                        <a:spcBef>
                          <a:spcPts val="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dirty="0" smtClean="0"/>
                        <a:t>MTN</a:t>
                      </a:r>
                      <a:r>
                        <a:rPr lang="en-US" sz="1200" b="0" baseline="0" dirty="0" smtClean="0"/>
                        <a:t> Mobile Money</a:t>
                      </a:r>
                    </a:p>
                    <a:p>
                      <a:pPr marL="171450" lvl="0" indent="-171450" algn="l">
                        <a:spcBef>
                          <a:spcPts val="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baseline="0" dirty="0" err="1" smtClean="0"/>
                        <a:t>Kopo</a:t>
                      </a:r>
                      <a:r>
                        <a:rPr lang="en-US" sz="1200" b="0" baseline="0" dirty="0" smtClean="0"/>
                        <a:t> </a:t>
                      </a:r>
                      <a:r>
                        <a:rPr lang="en-US" sz="1200" b="0" baseline="0" dirty="0" err="1" smtClean="0"/>
                        <a:t>Kopo</a:t>
                      </a:r>
                      <a:r>
                        <a:rPr lang="en-US" sz="1200" b="0" baseline="0" dirty="0" smtClean="0"/>
                        <a:t> (payments using existing m-wallets)</a:t>
                      </a:r>
                      <a:endParaRPr lang="en" sz="1200" b="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171450" lvl="0" indent="-171450">
                        <a:spcBef>
                          <a:spcPts val="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dirty="0" smtClean="0"/>
                        <a:t>Existing</a:t>
                      </a:r>
                      <a:r>
                        <a:rPr lang="en-US" sz="1200" b="0" baseline="0" dirty="0" smtClean="0"/>
                        <a:t> m-wallets have considerable customer base (particularly in Kenya) and backed by MNO</a:t>
                      </a:r>
                    </a:p>
                    <a:p>
                      <a:pPr marL="171450" lvl="0" indent="-171450">
                        <a:spcBef>
                          <a:spcPts val="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baseline="0" dirty="0" smtClean="0"/>
                        <a:t>Easy to set up mobile money account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 smtClean="0"/>
                        <a:t>Low:</a:t>
                      </a:r>
                      <a:r>
                        <a:rPr lang="en-US" sz="1200" b="1" baseline="0" dirty="0" smtClean="0"/>
                        <a:t> </a:t>
                      </a:r>
                      <a:r>
                        <a:rPr lang="en-US" sz="1200" b="0" baseline="0" dirty="0" smtClean="0"/>
                        <a:t>Cannot compete with existing offerings but </a:t>
                      </a:r>
                      <a:r>
                        <a:rPr lang="en-US" sz="1200" b="0" dirty="0" err="1" smtClean="0"/>
                        <a:t>SmartCook</a:t>
                      </a:r>
                      <a:r>
                        <a:rPr lang="en-US" sz="1200" b="0" baseline="0" dirty="0" smtClean="0"/>
                        <a:t> Money is a mobile wallet – could integrate with m-</a:t>
                      </a:r>
                      <a:r>
                        <a:rPr lang="en-US" sz="1200" b="0" baseline="0" dirty="0" err="1" smtClean="0"/>
                        <a:t>Pesa</a:t>
                      </a:r>
                      <a:r>
                        <a:rPr lang="en-US" sz="1200" b="0" baseline="0" dirty="0" smtClean="0"/>
                        <a:t> or other providers</a:t>
                      </a:r>
                    </a:p>
                  </a:txBody>
                  <a:tcPr marL="91425" marR="91425" marT="91425" marB="91425"/>
                </a:tc>
              </a:tr>
              <a:tr h="1378512">
                <a:tc>
                  <a:txBody>
                    <a:bodyPr/>
                    <a:lstStyle/>
                    <a:p>
                      <a:pPr rtl="0">
                        <a:spcBef>
                          <a:spcPts val="0"/>
                        </a:spcBef>
                        <a:buNone/>
                      </a:pPr>
                      <a:r>
                        <a:rPr lang="en" sz="1400" b="1" baseline="0" dirty="0" smtClean="0">
                          <a:solidFill>
                            <a:srgbClr val="FFFFFF"/>
                          </a:solidFill>
                        </a:rPr>
                        <a:t>Savings </a:t>
                      </a:r>
                      <a:endParaRPr lang="en" sz="14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 anchor="ctr">
                    <a:solidFill>
                      <a:srgbClr val="073763"/>
                    </a:solidFill>
                  </a:tcPr>
                </a:tc>
                <a:tc>
                  <a:txBody>
                    <a:bodyPr/>
                    <a:lstStyle/>
                    <a:p>
                      <a:pPr rtl="0">
                        <a:spcBef>
                          <a:spcPts val="0"/>
                        </a:spcBef>
                        <a:buNone/>
                      </a:pPr>
                      <a:r>
                        <a:rPr lang="en" sz="1200" dirty="0" smtClean="0"/>
                        <a:t>Banking product that allows you to save money</a:t>
                      </a:r>
                      <a:r>
                        <a:rPr lang="en" sz="1200" baseline="0" dirty="0" smtClean="0"/>
                        <a:t> using your mobile phone and m-wallet account</a:t>
                      </a:r>
                      <a:endParaRPr lang="en" sz="12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171450" indent="-171450" algn="l" rtl="0">
                        <a:spcBef>
                          <a:spcPts val="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dirty="0" smtClean="0"/>
                        <a:t>m</a:t>
                      </a:r>
                      <a:r>
                        <a:rPr lang="en" sz="1200" b="0" dirty="0" smtClean="0"/>
                        <a:t>-Shwari</a:t>
                      </a:r>
                    </a:p>
                    <a:p>
                      <a:pPr marL="171450" indent="-171450" algn="l" rtl="0">
                        <a:spcBef>
                          <a:spcPts val="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baseline="0" dirty="0" smtClean="0"/>
                        <a:t>m-</a:t>
                      </a:r>
                      <a:r>
                        <a:rPr lang="en-US" sz="1200" b="0" baseline="0" dirty="0" err="1" smtClean="0"/>
                        <a:t>Pawa</a:t>
                      </a:r>
                      <a:endParaRPr lang="en" sz="1200" b="0" baseline="0" dirty="0" smtClean="0"/>
                    </a:p>
                    <a:p>
                      <a:pPr marL="0" indent="0" algn="l" rtl="0">
                        <a:spcBef>
                          <a:spcPts val="0"/>
                        </a:spcBef>
                        <a:buFont typeface="Arial" panose="020B0604020202020204" pitchFamily="34" charset="0"/>
                        <a:buNone/>
                      </a:pPr>
                      <a:endParaRPr lang="en" sz="1200" b="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171450" indent="-171450" rtl="0">
                        <a:spcBef>
                          <a:spcPts val="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" sz="1200" dirty="0" smtClean="0">
                          <a:solidFill>
                            <a:schemeClr val="dk1"/>
                          </a:solidFill>
                        </a:rPr>
                        <a:t>Most</a:t>
                      </a:r>
                      <a:r>
                        <a:rPr lang="en" sz="1200" baseline="0" dirty="0" smtClean="0">
                          <a:solidFill>
                            <a:schemeClr val="dk1"/>
                          </a:solidFill>
                        </a:rPr>
                        <a:t> m - wallet services have linked savings product</a:t>
                      </a:r>
                    </a:p>
                    <a:p>
                      <a:pPr marL="171450" indent="-171450" rtl="0">
                        <a:spcBef>
                          <a:spcPts val="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" sz="1200" dirty="0" smtClean="0">
                          <a:solidFill>
                            <a:schemeClr val="dk1"/>
                          </a:solidFill>
                        </a:rPr>
                        <a:t>More research needed to understand reach and sophistication</a:t>
                      </a:r>
                      <a:endParaRPr lang="en" sz="120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rtl="0">
                        <a:spcBef>
                          <a:spcPts val="0"/>
                        </a:spcBef>
                        <a:buNone/>
                      </a:pPr>
                      <a:r>
                        <a:rPr lang="en" sz="1200" b="1" dirty="0" smtClean="0">
                          <a:solidFill>
                            <a:schemeClr val="dk1"/>
                          </a:solidFill>
                        </a:rPr>
                        <a:t>Medium: </a:t>
                      </a:r>
                      <a:r>
                        <a:rPr lang="en" sz="1200" b="0" dirty="0" smtClean="0">
                          <a:solidFill>
                            <a:schemeClr val="dk1"/>
                          </a:solidFill>
                        </a:rPr>
                        <a:t>Cannot</a:t>
                      </a:r>
                      <a:r>
                        <a:rPr lang="en" sz="1200" b="0" baseline="0" dirty="0" smtClean="0">
                          <a:solidFill>
                            <a:schemeClr val="dk1"/>
                          </a:solidFill>
                        </a:rPr>
                        <a:t> compete with m-wallet savings offerings, but could innovate around FP as a distribution channel. Can also explore integrating SmartCook Money with a financial product</a:t>
                      </a:r>
                      <a:endParaRPr lang="en" sz="1200" b="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</a:tr>
              <a:tr h="1102805">
                <a:tc>
                  <a:txBody>
                    <a:bodyPr/>
                    <a:lstStyle/>
                    <a:p>
                      <a:pPr rtl="0">
                        <a:spcBef>
                          <a:spcPts val="0"/>
                        </a:spcBef>
                        <a:buNone/>
                      </a:pPr>
                      <a:r>
                        <a:rPr lang="en" sz="1400" b="1" dirty="0" smtClean="0">
                          <a:solidFill>
                            <a:srgbClr val="FFFFFF"/>
                          </a:solidFill>
                        </a:rPr>
                        <a:t>Loans / line of credit</a:t>
                      </a:r>
                      <a:endParaRPr lang="en" sz="14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 anchor="ctr">
                    <a:solidFill>
                      <a:srgbClr val="07376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sz="1200" dirty="0" smtClean="0"/>
                        <a:t>Banking product that allows you to borrow money</a:t>
                      </a:r>
                      <a:r>
                        <a:rPr lang="en" sz="1200" baseline="0" dirty="0" smtClean="0"/>
                        <a:t> using your mobile phone and m-wallet account</a:t>
                      </a:r>
                      <a:endParaRPr lang="en" sz="1200" dirty="0" smtClean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171450" lvl="0" indent="-171450" algn="l">
                        <a:spcBef>
                          <a:spcPts val="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dirty="0" smtClean="0"/>
                        <a:t>m</a:t>
                      </a:r>
                      <a:r>
                        <a:rPr lang="en-US" sz="1200" b="0" baseline="0" dirty="0" smtClean="0"/>
                        <a:t> – </a:t>
                      </a:r>
                      <a:r>
                        <a:rPr lang="en" sz="1200" b="0" dirty="0" smtClean="0"/>
                        <a:t>Shwari</a:t>
                      </a:r>
                    </a:p>
                    <a:p>
                      <a:pPr marL="171450" lvl="0" indent="-171450" algn="l">
                        <a:spcBef>
                          <a:spcPts val="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" sz="1200" b="0" dirty="0" smtClean="0"/>
                        <a:t>L-Pesa</a:t>
                      </a:r>
                    </a:p>
                    <a:p>
                      <a:pPr marL="171450" lvl="0" indent="-171450" algn="l">
                        <a:spcBef>
                          <a:spcPts val="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" sz="1200" b="0" dirty="0" smtClean="0"/>
                        <a:t>Grow</a:t>
                      </a:r>
                      <a:r>
                        <a:rPr lang="en" sz="1200" b="0" baseline="0" dirty="0" smtClean="0"/>
                        <a:t> (Kopo Kopo)</a:t>
                      </a:r>
                    </a:p>
                    <a:p>
                      <a:pPr marL="171450" lvl="0" indent="-171450" algn="l">
                        <a:spcBef>
                          <a:spcPts val="0"/>
                        </a:spcBef>
                        <a:buFont typeface="Arial" panose="020B0604020202020204" pitchFamily="34" charset="0"/>
                        <a:buChar char="•"/>
                      </a:pPr>
                      <a:endParaRPr lang="en" sz="1200" b="0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171450" lvl="0" indent="-171450" algn="l">
                        <a:spcBef>
                          <a:spcPts val="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" sz="1200" b="0" dirty="0" smtClean="0"/>
                        <a:t>R</a:t>
                      </a:r>
                      <a:r>
                        <a:rPr lang="en-US" sz="1200" b="0" dirty="0" smtClean="0"/>
                        <a:t>e</a:t>
                      </a:r>
                      <a:r>
                        <a:rPr lang="en" sz="1200" b="0" dirty="0" smtClean="0"/>
                        <a:t>cent</a:t>
                      </a:r>
                      <a:r>
                        <a:rPr lang="en" sz="1200" b="0" baseline="0" dirty="0" smtClean="0"/>
                        <a:t> increase in activity</a:t>
                      </a:r>
                    </a:p>
                    <a:p>
                      <a:pPr marL="171450" lvl="0" indent="-171450" algn="l">
                        <a:spcBef>
                          <a:spcPts val="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" sz="1200" b="0" baseline="0" dirty="0" smtClean="0"/>
                        <a:t>Largely untapped - opportunity to scale existing products</a:t>
                      </a:r>
                    </a:p>
                    <a:p>
                      <a:pPr marL="171450" lvl="0" indent="-171450" algn="l">
                        <a:spcBef>
                          <a:spcPts val="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" sz="1200" b="0" baseline="0" dirty="0" smtClean="0"/>
                        <a:t>Limited linkages between FSPs and MNOs</a:t>
                      </a:r>
                      <a:endParaRPr lang="en" sz="1200" b="0" dirty="0" smtClean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 smtClean="0"/>
                        <a:t>Medium:</a:t>
                      </a:r>
                      <a:r>
                        <a:rPr lang="en-US" sz="1200" b="1" baseline="0" dirty="0" smtClean="0"/>
                        <a:t> </a:t>
                      </a:r>
                      <a:r>
                        <a:rPr lang="en-US" sz="1200" b="0" baseline="0" dirty="0" smtClean="0"/>
                        <a:t>C</a:t>
                      </a:r>
                      <a:r>
                        <a:rPr lang="en" sz="1200" b="0" baseline="0" dirty="0" smtClean="0">
                          <a:solidFill>
                            <a:schemeClr val="dk1"/>
                          </a:solidFill>
                        </a:rPr>
                        <a:t>ould innovate around FP as a distribution channel and data offering. Can also explore integrating SmartCook Money with a financial product</a:t>
                      </a:r>
                      <a:endParaRPr lang="en" sz="1200" b="0" dirty="0" smtClean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/>
                </a:tc>
              </a:tr>
              <a:tr h="689244">
                <a:tc>
                  <a:txBody>
                    <a:bodyPr/>
                    <a:lstStyle/>
                    <a:p>
                      <a:pPr rtl="0">
                        <a:spcBef>
                          <a:spcPts val="0"/>
                        </a:spcBef>
                        <a:buNone/>
                      </a:pPr>
                      <a:r>
                        <a:rPr lang="en" sz="1400" b="1" dirty="0" smtClean="0">
                          <a:solidFill>
                            <a:srgbClr val="FFFFFF"/>
                          </a:solidFill>
                        </a:rPr>
                        <a:t>Insurance (health, life, agriculture)</a:t>
                      </a:r>
                      <a:endParaRPr lang="en" sz="14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 anchor="ctr">
                    <a:solidFill>
                      <a:srgbClr val="073763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spcBef>
                          <a:spcPts val="0"/>
                        </a:spcBef>
                        <a:buNone/>
                      </a:pPr>
                      <a:r>
                        <a:rPr lang="en" sz="1200" b="0" dirty="0" smtClean="0"/>
                        <a:t>Customers</a:t>
                      </a:r>
                      <a:r>
                        <a:rPr lang="en" sz="1200" b="0" baseline="0" dirty="0" smtClean="0"/>
                        <a:t> put aside small sums of money (leveraging m-Pesa) to purchase insurance coverage</a:t>
                      </a:r>
                      <a:endParaRPr lang="en" sz="1200" b="0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171450" lvl="0" indent="-171450" algn="l">
                        <a:spcBef>
                          <a:spcPts val="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" sz="1200" b="0" dirty="0" smtClean="0"/>
                        <a:t>BIMA</a:t>
                      </a:r>
                    </a:p>
                    <a:p>
                      <a:pPr marL="171450" lvl="0" indent="-171450" algn="l">
                        <a:spcBef>
                          <a:spcPts val="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" sz="1200" b="0" dirty="0" smtClean="0"/>
                        <a:t>Changamka</a:t>
                      </a:r>
                    </a:p>
                    <a:p>
                      <a:pPr marL="171450" lvl="0" indent="-171450" algn="l">
                        <a:spcBef>
                          <a:spcPts val="0"/>
                        </a:spcBef>
                        <a:buFont typeface="Arial" panose="020B0604020202020204" pitchFamily="34" charset="0"/>
                        <a:buChar char="•"/>
                      </a:pPr>
                      <a:endParaRPr lang="en" sz="1200" b="0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171450" lvl="0" indent="-171450" algn="l">
                        <a:spcBef>
                          <a:spcPts val="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" sz="1200" b="0" dirty="0" smtClean="0"/>
                        <a:t>Opportunity to scale products or develop more relevant products</a:t>
                      </a: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lvl="0" algn="l">
                        <a:spcBef>
                          <a:spcPts val="0"/>
                        </a:spcBef>
                        <a:buNone/>
                      </a:pPr>
                      <a:r>
                        <a:rPr lang="en" sz="1200" b="1" dirty="0" smtClean="0"/>
                        <a:t>Low:</a:t>
                      </a:r>
                      <a:r>
                        <a:rPr lang="en" sz="1200" b="1" baseline="0" dirty="0" smtClean="0"/>
                        <a:t> </a:t>
                      </a:r>
                      <a:r>
                        <a:rPr lang="en" sz="1200" b="0" baseline="0" dirty="0" smtClean="0"/>
                        <a:t>Not a part of SCE core business / low synergy; complex to structure / underwrite</a:t>
                      </a:r>
                      <a:endParaRPr lang="en" sz="1200" b="0" dirty="0" smtClean="0"/>
                    </a:p>
                  </a:txBody>
                  <a:tcPr marL="91425" marR="91425" marT="91425" marB="91425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1989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37457" y="2318195"/>
            <a:ext cx="8311243" cy="31487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242455" y="181738"/>
            <a:ext cx="8506692" cy="408709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smtClean="0">
                <a:solidFill>
                  <a:schemeClr val="tx1"/>
                </a:solidFill>
              </a:rPr>
              <a:t>AGENDA</a:t>
            </a:r>
          </a:p>
        </p:txBody>
      </p:sp>
      <p:sp>
        <p:nvSpPr>
          <p:cNvPr id="6" name="Shape 57"/>
          <p:cNvSpPr txBox="1">
            <a:spLocks/>
          </p:cNvSpPr>
          <p:nvPr/>
        </p:nvSpPr>
        <p:spPr>
          <a:xfrm>
            <a:off x="67018" y="604083"/>
            <a:ext cx="8520599" cy="34164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800" b="1" dirty="0"/>
              <a:t>Digital Services </a:t>
            </a:r>
            <a:r>
              <a:rPr lang="en" sz="1800" b="1" dirty="0" smtClean="0"/>
              <a:t>exploration approach</a:t>
            </a:r>
          </a:p>
          <a:p>
            <a:pPr indent="0">
              <a:lnSpc>
                <a:spcPct val="100000"/>
              </a:lnSpc>
              <a:spcBef>
                <a:spcPts val="0"/>
              </a:spcBef>
              <a:buNone/>
            </a:pPr>
            <a:endParaRPr lang="en" sz="1800" b="1" dirty="0" smtClean="0"/>
          </a:p>
          <a:p>
            <a:pPr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800" b="1" dirty="0" smtClean="0"/>
              <a:t>Domain Prioritization</a:t>
            </a:r>
            <a:endParaRPr lang="en" sz="1800" b="1" dirty="0"/>
          </a:p>
          <a:p>
            <a:pPr indent="0">
              <a:lnSpc>
                <a:spcPct val="100000"/>
              </a:lnSpc>
              <a:spcBef>
                <a:spcPts val="0"/>
              </a:spcBef>
              <a:buNone/>
            </a:pPr>
            <a:endParaRPr lang="en" sz="1800" b="1" dirty="0" smtClean="0"/>
          </a:p>
          <a:p>
            <a:pPr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800" b="1" dirty="0" smtClean="0"/>
              <a:t>Financial </a:t>
            </a:r>
            <a:r>
              <a:rPr lang="en" sz="1800" b="1" dirty="0"/>
              <a:t>Services</a:t>
            </a:r>
          </a:p>
          <a:p>
            <a:pPr marL="1143000" lvl="1" indent="-457200">
              <a:lnSpc>
                <a:spcPct val="100000"/>
              </a:lnSpc>
              <a:spcBef>
                <a:spcPts val="0"/>
              </a:spcBef>
            </a:pPr>
            <a:r>
              <a:rPr lang="en" sz="1800" dirty="0"/>
              <a:t>Market context and work to date</a:t>
            </a:r>
          </a:p>
          <a:p>
            <a:pPr marL="1143000" lvl="1" indent="-457200">
              <a:lnSpc>
                <a:spcPct val="100000"/>
              </a:lnSpc>
              <a:spcBef>
                <a:spcPts val="0"/>
              </a:spcBef>
            </a:pPr>
            <a:r>
              <a:rPr lang="en" sz="1800" dirty="0"/>
              <a:t>Project plan</a:t>
            </a:r>
          </a:p>
          <a:p>
            <a:pPr indent="0">
              <a:lnSpc>
                <a:spcPct val="100000"/>
              </a:lnSpc>
              <a:spcBef>
                <a:spcPts val="0"/>
              </a:spcBef>
              <a:buNone/>
            </a:pPr>
            <a:endParaRPr lang="en" sz="1800" b="1" dirty="0" smtClean="0"/>
          </a:p>
          <a:p>
            <a:pPr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800" b="1" dirty="0" smtClean="0"/>
              <a:t>Advertising</a:t>
            </a:r>
            <a:endParaRPr lang="en" sz="1800" b="1" dirty="0"/>
          </a:p>
          <a:p>
            <a:pPr marL="1143000" lvl="1" indent="-457200">
              <a:lnSpc>
                <a:spcPct val="100000"/>
              </a:lnSpc>
              <a:spcBef>
                <a:spcPts val="0"/>
              </a:spcBef>
            </a:pPr>
            <a:r>
              <a:rPr lang="en" sz="1800" dirty="0"/>
              <a:t>Market context and </a:t>
            </a:r>
            <a:r>
              <a:rPr lang="en" sz="1800" dirty="0" smtClean="0"/>
              <a:t>work to date</a:t>
            </a:r>
          </a:p>
          <a:p>
            <a:pPr marL="1143000" lvl="1" indent="-457200">
              <a:lnSpc>
                <a:spcPct val="100000"/>
              </a:lnSpc>
              <a:spcBef>
                <a:spcPts val="0"/>
              </a:spcBef>
            </a:pPr>
            <a:r>
              <a:rPr lang="en" sz="1800" dirty="0" smtClean="0"/>
              <a:t>Project plan</a:t>
            </a:r>
            <a:endParaRPr lang="en" sz="1800" dirty="0"/>
          </a:p>
          <a:p>
            <a:pPr indent="0">
              <a:lnSpc>
                <a:spcPct val="100000"/>
              </a:lnSpc>
              <a:spcBef>
                <a:spcPts val="0"/>
              </a:spcBef>
              <a:buNone/>
            </a:pPr>
            <a:endParaRPr lang="en" sz="1800" b="1" dirty="0" smtClean="0"/>
          </a:p>
          <a:p>
            <a:pPr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800" b="1" dirty="0" smtClean="0"/>
              <a:t>Media</a:t>
            </a:r>
            <a:endParaRPr lang="en" sz="1800" b="1" dirty="0"/>
          </a:p>
          <a:p>
            <a:pPr marL="1143000" lvl="1" indent="-457200">
              <a:lnSpc>
                <a:spcPct val="100000"/>
              </a:lnSpc>
              <a:spcBef>
                <a:spcPts val="0"/>
              </a:spcBef>
            </a:pPr>
            <a:r>
              <a:rPr lang="en" sz="1800" dirty="0"/>
              <a:t>Market context and work to date</a:t>
            </a:r>
          </a:p>
          <a:p>
            <a:pPr marL="1143000" lvl="1" indent="-457200">
              <a:lnSpc>
                <a:spcPct val="100000"/>
              </a:lnSpc>
              <a:spcBef>
                <a:spcPts val="0"/>
              </a:spcBef>
            </a:pPr>
            <a:r>
              <a:rPr lang="en" sz="1800" dirty="0"/>
              <a:t>Project plan</a:t>
            </a:r>
          </a:p>
          <a:p>
            <a:pPr indent="0">
              <a:lnSpc>
                <a:spcPct val="100000"/>
              </a:lnSpc>
              <a:spcBef>
                <a:spcPts val="0"/>
              </a:spcBef>
              <a:buNone/>
            </a:pPr>
            <a:endParaRPr lang="en" sz="1800" b="1" dirty="0" smtClean="0"/>
          </a:p>
          <a:p>
            <a:pPr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800" b="1" dirty="0" smtClean="0"/>
              <a:t>Information </a:t>
            </a:r>
            <a:r>
              <a:rPr lang="en" sz="1800" b="1" dirty="0"/>
              <a:t>Services</a:t>
            </a:r>
          </a:p>
          <a:p>
            <a:pPr marL="1143000" lvl="1" indent="-457200">
              <a:lnSpc>
                <a:spcPct val="100000"/>
              </a:lnSpc>
              <a:spcBef>
                <a:spcPts val="0"/>
              </a:spcBef>
            </a:pPr>
            <a:r>
              <a:rPr lang="en" sz="1800" dirty="0"/>
              <a:t>Market context and work to date</a:t>
            </a:r>
          </a:p>
          <a:p>
            <a:pPr marL="1143000" lvl="1" indent="-457200">
              <a:lnSpc>
                <a:spcPct val="100000"/>
              </a:lnSpc>
              <a:spcBef>
                <a:spcPts val="0"/>
              </a:spcBef>
            </a:pPr>
            <a:r>
              <a:rPr lang="en" sz="1800" dirty="0"/>
              <a:t>Project plan</a:t>
            </a:r>
          </a:p>
          <a:p>
            <a:pPr indent="0">
              <a:lnSpc>
                <a:spcPct val="100000"/>
              </a:lnSpc>
              <a:spcBef>
                <a:spcPts val="0"/>
              </a:spcBef>
              <a:buNone/>
            </a:pPr>
            <a:endParaRPr lang="en" sz="1800" b="1" dirty="0" smtClean="0"/>
          </a:p>
          <a:p>
            <a:pPr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800" b="1" dirty="0" smtClean="0"/>
              <a:t>SCE Consumer Videos Project Update</a:t>
            </a:r>
            <a:endParaRPr lang="en" sz="1800" b="1" dirty="0"/>
          </a:p>
        </p:txBody>
      </p:sp>
    </p:spTree>
    <p:extLst>
      <p:ext uri="{BB962C8B-B14F-4D97-AF65-F5344CB8AC3E}">
        <p14:creationId xmlns:p14="http://schemas.microsoft.com/office/powerpoint/2010/main" val="2816693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/>
          <p:cNvSpPr/>
          <p:nvPr/>
        </p:nvSpPr>
        <p:spPr>
          <a:xfrm>
            <a:off x="242455" y="181738"/>
            <a:ext cx="8506692" cy="408709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smtClean="0">
                <a:solidFill>
                  <a:schemeClr val="tx1"/>
                </a:solidFill>
              </a:rPr>
              <a:t>Financial Services Exploration </a:t>
            </a:r>
            <a:r>
              <a:rPr lang="en-US" b="1" dirty="0" err="1" smtClean="0">
                <a:solidFill>
                  <a:schemeClr val="tx1"/>
                </a:solidFill>
              </a:rPr>
              <a:t>Workplan</a:t>
            </a:r>
            <a:endParaRPr lang="en-US" b="1" dirty="0" smtClean="0">
              <a:solidFill>
                <a:schemeClr val="tx1"/>
              </a:solidFill>
            </a:endParaRPr>
          </a:p>
        </p:txBody>
      </p:sp>
      <p:sp>
        <p:nvSpPr>
          <p:cNvPr id="6" name="Shape 219"/>
          <p:cNvSpPr txBox="1"/>
          <p:nvPr/>
        </p:nvSpPr>
        <p:spPr>
          <a:xfrm>
            <a:off x="242455" y="1081793"/>
            <a:ext cx="8116199" cy="360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indent="-228600">
              <a:buChar char="●"/>
            </a:pPr>
            <a:r>
              <a:rPr lang="en" dirty="0" smtClean="0">
                <a:solidFill>
                  <a:srgbClr val="FF0000"/>
                </a:solidFill>
              </a:rPr>
              <a:t>Need to discuss plan for core financial services offerings (stove financing,  FP host loans) and nail down areas of responsibility</a:t>
            </a:r>
          </a:p>
          <a:p>
            <a:pPr marL="457200" indent="-228600">
              <a:buChar char="●"/>
            </a:pPr>
            <a:r>
              <a:rPr lang="en" dirty="0" smtClean="0">
                <a:solidFill>
                  <a:srgbClr val="FF0000"/>
                </a:solidFill>
              </a:rPr>
              <a:t>Fill in rough timeframes</a:t>
            </a:r>
            <a:endParaRPr lang="en" u="sng" dirty="0">
              <a:solidFill>
                <a:srgbClr val="FF0000"/>
              </a:solidFill>
              <a:hlinkClick r:id="rId2"/>
            </a:endParaRPr>
          </a:p>
        </p:txBody>
      </p:sp>
    </p:spTree>
    <p:extLst>
      <p:ext uri="{BB962C8B-B14F-4D97-AF65-F5344CB8AC3E}">
        <p14:creationId xmlns:p14="http://schemas.microsoft.com/office/powerpoint/2010/main" val="2988307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37457" y="3150723"/>
            <a:ext cx="8311243" cy="31487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242455" y="181738"/>
            <a:ext cx="8506692" cy="408709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smtClean="0">
                <a:solidFill>
                  <a:schemeClr val="tx1"/>
                </a:solidFill>
              </a:rPr>
              <a:t>AGENDA</a:t>
            </a:r>
          </a:p>
        </p:txBody>
      </p:sp>
      <p:sp>
        <p:nvSpPr>
          <p:cNvPr id="6" name="Shape 57"/>
          <p:cNvSpPr txBox="1">
            <a:spLocks/>
          </p:cNvSpPr>
          <p:nvPr/>
        </p:nvSpPr>
        <p:spPr>
          <a:xfrm>
            <a:off x="67018" y="604083"/>
            <a:ext cx="8520599" cy="34164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800" b="1" dirty="0"/>
              <a:t>Digital Services </a:t>
            </a:r>
            <a:r>
              <a:rPr lang="en" sz="1800" b="1" dirty="0" smtClean="0"/>
              <a:t>exploration approach</a:t>
            </a:r>
          </a:p>
          <a:p>
            <a:pPr indent="0">
              <a:lnSpc>
                <a:spcPct val="100000"/>
              </a:lnSpc>
              <a:spcBef>
                <a:spcPts val="0"/>
              </a:spcBef>
              <a:buNone/>
            </a:pPr>
            <a:endParaRPr lang="en" sz="1800" b="1" dirty="0" smtClean="0"/>
          </a:p>
          <a:p>
            <a:pPr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800" b="1" dirty="0" smtClean="0"/>
              <a:t>Domain Prioritization</a:t>
            </a:r>
            <a:endParaRPr lang="en" sz="1800" b="1" dirty="0"/>
          </a:p>
          <a:p>
            <a:pPr indent="0">
              <a:lnSpc>
                <a:spcPct val="100000"/>
              </a:lnSpc>
              <a:spcBef>
                <a:spcPts val="0"/>
              </a:spcBef>
              <a:buNone/>
            </a:pPr>
            <a:endParaRPr lang="en" sz="1800" b="1" dirty="0" smtClean="0"/>
          </a:p>
          <a:p>
            <a:pPr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800" b="1" dirty="0" smtClean="0"/>
              <a:t>Financial </a:t>
            </a:r>
            <a:r>
              <a:rPr lang="en" sz="1800" b="1" dirty="0"/>
              <a:t>Services</a:t>
            </a:r>
          </a:p>
          <a:p>
            <a:pPr marL="1143000" lvl="1" indent="-457200">
              <a:lnSpc>
                <a:spcPct val="100000"/>
              </a:lnSpc>
              <a:spcBef>
                <a:spcPts val="0"/>
              </a:spcBef>
            </a:pPr>
            <a:r>
              <a:rPr lang="en" sz="1800" dirty="0"/>
              <a:t>Market context and work to date</a:t>
            </a:r>
          </a:p>
          <a:p>
            <a:pPr marL="1143000" lvl="1" indent="-457200">
              <a:lnSpc>
                <a:spcPct val="100000"/>
              </a:lnSpc>
              <a:spcBef>
                <a:spcPts val="0"/>
              </a:spcBef>
            </a:pPr>
            <a:r>
              <a:rPr lang="en" sz="1800" dirty="0"/>
              <a:t>Project plan</a:t>
            </a:r>
          </a:p>
          <a:p>
            <a:pPr indent="0">
              <a:lnSpc>
                <a:spcPct val="100000"/>
              </a:lnSpc>
              <a:spcBef>
                <a:spcPts val="0"/>
              </a:spcBef>
              <a:buNone/>
            </a:pPr>
            <a:endParaRPr lang="en" sz="1800" b="1" dirty="0" smtClean="0"/>
          </a:p>
          <a:p>
            <a:pPr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800" b="1" dirty="0" smtClean="0"/>
              <a:t>Advertising</a:t>
            </a:r>
            <a:endParaRPr lang="en" sz="1800" b="1" dirty="0"/>
          </a:p>
          <a:p>
            <a:pPr marL="1143000" lvl="1" indent="-457200">
              <a:lnSpc>
                <a:spcPct val="100000"/>
              </a:lnSpc>
              <a:spcBef>
                <a:spcPts val="0"/>
              </a:spcBef>
            </a:pPr>
            <a:r>
              <a:rPr lang="en" sz="1800" dirty="0"/>
              <a:t>Market context and </a:t>
            </a:r>
            <a:r>
              <a:rPr lang="en" sz="1800" dirty="0" smtClean="0"/>
              <a:t>work to date</a:t>
            </a:r>
          </a:p>
          <a:p>
            <a:pPr marL="1143000" lvl="1" indent="-457200">
              <a:lnSpc>
                <a:spcPct val="100000"/>
              </a:lnSpc>
              <a:spcBef>
                <a:spcPts val="0"/>
              </a:spcBef>
            </a:pPr>
            <a:r>
              <a:rPr lang="en" sz="1800" dirty="0" smtClean="0"/>
              <a:t>Project plan</a:t>
            </a:r>
            <a:endParaRPr lang="en" sz="1800" dirty="0"/>
          </a:p>
          <a:p>
            <a:pPr indent="0">
              <a:lnSpc>
                <a:spcPct val="100000"/>
              </a:lnSpc>
              <a:spcBef>
                <a:spcPts val="0"/>
              </a:spcBef>
              <a:buNone/>
            </a:pPr>
            <a:endParaRPr lang="en" sz="1800" b="1" dirty="0" smtClean="0"/>
          </a:p>
          <a:p>
            <a:pPr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800" b="1" dirty="0" smtClean="0"/>
              <a:t>Media</a:t>
            </a:r>
            <a:endParaRPr lang="en" sz="1800" b="1" dirty="0"/>
          </a:p>
          <a:p>
            <a:pPr marL="1143000" lvl="1" indent="-457200">
              <a:lnSpc>
                <a:spcPct val="100000"/>
              </a:lnSpc>
              <a:spcBef>
                <a:spcPts val="0"/>
              </a:spcBef>
            </a:pPr>
            <a:r>
              <a:rPr lang="en" sz="1800" dirty="0"/>
              <a:t>Market context and work to date</a:t>
            </a:r>
          </a:p>
          <a:p>
            <a:pPr marL="1143000" lvl="1" indent="-457200">
              <a:lnSpc>
                <a:spcPct val="100000"/>
              </a:lnSpc>
              <a:spcBef>
                <a:spcPts val="0"/>
              </a:spcBef>
            </a:pPr>
            <a:r>
              <a:rPr lang="en" sz="1800" dirty="0"/>
              <a:t>Project plan</a:t>
            </a:r>
          </a:p>
          <a:p>
            <a:pPr indent="0">
              <a:lnSpc>
                <a:spcPct val="100000"/>
              </a:lnSpc>
              <a:spcBef>
                <a:spcPts val="0"/>
              </a:spcBef>
              <a:buNone/>
            </a:pPr>
            <a:endParaRPr lang="en" sz="1800" b="1" dirty="0" smtClean="0"/>
          </a:p>
          <a:p>
            <a:pPr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800" b="1" dirty="0" smtClean="0"/>
              <a:t>Information </a:t>
            </a:r>
            <a:r>
              <a:rPr lang="en" sz="1800" b="1" dirty="0"/>
              <a:t>Services</a:t>
            </a:r>
          </a:p>
          <a:p>
            <a:pPr marL="1143000" lvl="1" indent="-457200">
              <a:lnSpc>
                <a:spcPct val="100000"/>
              </a:lnSpc>
              <a:spcBef>
                <a:spcPts val="0"/>
              </a:spcBef>
            </a:pPr>
            <a:r>
              <a:rPr lang="en" sz="1800" dirty="0"/>
              <a:t>Market context and work to date</a:t>
            </a:r>
          </a:p>
          <a:p>
            <a:pPr marL="1143000" lvl="1" indent="-457200">
              <a:lnSpc>
                <a:spcPct val="100000"/>
              </a:lnSpc>
              <a:spcBef>
                <a:spcPts val="0"/>
              </a:spcBef>
            </a:pPr>
            <a:r>
              <a:rPr lang="en" sz="1800" dirty="0"/>
              <a:t>Project plan</a:t>
            </a:r>
          </a:p>
          <a:p>
            <a:pPr indent="0">
              <a:lnSpc>
                <a:spcPct val="100000"/>
              </a:lnSpc>
              <a:spcBef>
                <a:spcPts val="0"/>
              </a:spcBef>
              <a:buNone/>
            </a:pPr>
            <a:endParaRPr lang="en" sz="1800" b="1" dirty="0" smtClean="0"/>
          </a:p>
          <a:p>
            <a:pPr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800" b="1" dirty="0" smtClean="0"/>
              <a:t>SCE Consumer Videos Project Update</a:t>
            </a:r>
            <a:endParaRPr lang="en" sz="1800" b="1" dirty="0"/>
          </a:p>
        </p:txBody>
      </p:sp>
    </p:spTree>
    <p:extLst>
      <p:ext uri="{BB962C8B-B14F-4D97-AF65-F5344CB8AC3E}">
        <p14:creationId xmlns:p14="http://schemas.microsoft.com/office/powerpoint/2010/main" val="581172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/>
          <p:cNvSpPr/>
          <p:nvPr/>
        </p:nvSpPr>
        <p:spPr>
          <a:xfrm>
            <a:off x="242455" y="181738"/>
            <a:ext cx="8506692" cy="408709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smtClean="0">
                <a:solidFill>
                  <a:schemeClr val="tx1"/>
                </a:solidFill>
              </a:rPr>
              <a:t>Market overview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498" y="913155"/>
            <a:ext cx="8419004" cy="58778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hape 57"/>
          <p:cNvSpPr txBox="1">
            <a:spLocks/>
          </p:cNvSpPr>
          <p:nvPr/>
        </p:nvSpPr>
        <p:spPr>
          <a:xfrm>
            <a:off x="1371174" y="539230"/>
            <a:ext cx="6401652" cy="461659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800" b="1" dirty="0" smtClean="0"/>
              <a:t>Kenya Advertising Market Size ($M)</a:t>
            </a:r>
          </a:p>
        </p:txBody>
      </p:sp>
      <p:sp>
        <p:nvSpPr>
          <p:cNvPr id="2" name="Rectangle 1"/>
          <p:cNvSpPr/>
          <p:nvPr/>
        </p:nvSpPr>
        <p:spPr>
          <a:xfrm>
            <a:off x="362498" y="4189863"/>
            <a:ext cx="8386649" cy="46402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62498" y="2361063"/>
            <a:ext cx="8386649" cy="46402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942997" y="5336275"/>
            <a:ext cx="806150" cy="23201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834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57"/>
          <p:cNvSpPr txBox="1">
            <a:spLocks/>
          </p:cNvSpPr>
          <p:nvPr/>
        </p:nvSpPr>
        <p:spPr>
          <a:xfrm>
            <a:off x="4070377" y="1098785"/>
            <a:ext cx="1685755" cy="461659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400" dirty="0" smtClean="0">
                <a:solidFill>
                  <a:schemeClr val="bg1">
                    <a:lumMod val="50000"/>
                  </a:schemeClr>
                </a:solidFill>
              </a:rPr>
              <a:t>Projections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242455" y="181738"/>
            <a:ext cx="8506692" cy="408709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smtClean="0">
                <a:solidFill>
                  <a:schemeClr val="tx1"/>
                </a:solidFill>
              </a:rPr>
              <a:t>OOH Market Overview</a:t>
            </a:r>
          </a:p>
        </p:txBody>
      </p:sp>
      <p:sp>
        <p:nvSpPr>
          <p:cNvPr id="6" name="Shape 57"/>
          <p:cNvSpPr txBox="1">
            <a:spLocks/>
          </p:cNvSpPr>
          <p:nvPr/>
        </p:nvSpPr>
        <p:spPr>
          <a:xfrm>
            <a:off x="1275638" y="716654"/>
            <a:ext cx="6401652" cy="461659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800" b="1" dirty="0" smtClean="0"/>
              <a:t>OOH Market Size in Kenya $M</a:t>
            </a:r>
          </a:p>
        </p:txBody>
      </p:sp>
      <p:graphicFrame>
        <p:nvGraphicFramePr>
          <p:cNvPr id="11" name="Chart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52634713"/>
              </p:ext>
            </p:extLst>
          </p:nvPr>
        </p:nvGraphicFramePr>
        <p:xfrm>
          <a:off x="794838" y="1196896"/>
          <a:ext cx="7038975" cy="30175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2" name="Shape 57"/>
          <p:cNvSpPr txBox="1">
            <a:spLocks/>
          </p:cNvSpPr>
          <p:nvPr/>
        </p:nvSpPr>
        <p:spPr>
          <a:xfrm>
            <a:off x="7113827" y="948657"/>
            <a:ext cx="1685755" cy="461659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400" b="1" dirty="0" smtClean="0"/>
              <a:t>CAGR</a:t>
            </a:r>
          </a:p>
        </p:txBody>
      </p:sp>
      <p:sp>
        <p:nvSpPr>
          <p:cNvPr id="13" name="Shape 57"/>
          <p:cNvSpPr txBox="1">
            <a:spLocks/>
          </p:cNvSpPr>
          <p:nvPr/>
        </p:nvSpPr>
        <p:spPr>
          <a:xfrm>
            <a:off x="7113827" y="1153373"/>
            <a:ext cx="1685755" cy="461659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400" dirty="0" smtClean="0"/>
              <a:t>7.7%</a:t>
            </a:r>
          </a:p>
        </p:txBody>
      </p:sp>
      <p:sp>
        <p:nvSpPr>
          <p:cNvPr id="14" name="Shape 57"/>
          <p:cNvSpPr txBox="1">
            <a:spLocks/>
          </p:cNvSpPr>
          <p:nvPr/>
        </p:nvSpPr>
        <p:spPr>
          <a:xfrm>
            <a:off x="7113827" y="2081421"/>
            <a:ext cx="1685755" cy="461659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400" dirty="0" smtClean="0"/>
              <a:t>2.9%</a:t>
            </a:r>
          </a:p>
        </p:txBody>
      </p:sp>
      <p:sp>
        <p:nvSpPr>
          <p:cNvPr id="15" name="Shape 57"/>
          <p:cNvSpPr txBox="1">
            <a:spLocks/>
          </p:cNvSpPr>
          <p:nvPr/>
        </p:nvSpPr>
        <p:spPr>
          <a:xfrm>
            <a:off x="7113827" y="3308541"/>
            <a:ext cx="1685755" cy="461659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400" dirty="0" smtClean="0"/>
              <a:t>31.6%</a:t>
            </a:r>
          </a:p>
        </p:txBody>
      </p:sp>
      <p:sp>
        <p:nvSpPr>
          <p:cNvPr id="17" name="Shape 148"/>
          <p:cNvSpPr txBox="1"/>
          <p:nvPr/>
        </p:nvSpPr>
        <p:spPr>
          <a:xfrm>
            <a:off x="377200" y="4536534"/>
            <a:ext cx="8389600" cy="96518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00050" indent="-285750">
              <a:buSzPct val="100000"/>
              <a:buFont typeface="Arial" panose="020B0604020202020204" pitchFamily="34" charset="0"/>
              <a:buChar char="•"/>
            </a:pPr>
            <a:r>
              <a:rPr lang="en" dirty="0" smtClean="0"/>
              <a:t>Digital OOH is a small market in Kenya with spend of $10.8M</a:t>
            </a:r>
          </a:p>
          <a:p>
            <a:pPr marL="400050" indent="-285750">
              <a:buSzPct val="100000"/>
              <a:buFont typeface="Arial" panose="020B0604020202020204" pitchFamily="34" charset="0"/>
              <a:buChar char="•"/>
            </a:pPr>
            <a:r>
              <a:rPr lang="en" dirty="0" smtClean="0"/>
              <a:t>Among the fastest growing ad types with a CAGR of 31.6%</a:t>
            </a:r>
          </a:p>
          <a:p>
            <a:pPr marL="400050" indent="-285750">
              <a:buSzPct val="100000"/>
              <a:buFont typeface="Arial" panose="020B0604020202020204" pitchFamily="34" charset="0"/>
              <a:buChar char="•"/>
            </a:pPr>
            <a:r>
              <a:rPr lang="en" dirty="0" smtClean="0"/>
              <a:t>Digital OOH platforms seek to solve problems OOH faces in Keny as well as globally: lack of interactivity and poor monitoring ability</a:t>
            </a:r>
          </a:p>
          <a:p>
            <a:pPr marL="400050" indent="-285750">
              <a:buSzPct val="100000"/>
              <a:buFont typeface="Arial" panose="020B0604020202020204" pitchFamily="34" charset="0"/>
              <a:buChar char="•"/>
            </a:pPr>
            <a:r>
              <a:rPr lang="en" dirty="0" smtClean="0"/>
              <a:t>Growing demand for interactive OOH platforms</a:t>
            </a:r>
          </a:p>
        </p:txBody>
      </p:sp>
      <p:sp>
        <p:nvSpPr>
          <p:cNvPr id="3" name="Isosceles Triangle 2"/>
          <p:cNvSpPr/>
          <p:nvPr/>
        </p:nvSpPr>
        <p:spPr>
          <a:xfrm rot="5400000">
            <a:off x="4274891" y="1166600"/>
            <a:ext cx="307614" cy="252003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4302696" y="1153373"/>
            <a:ext cx="0" cy="268506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242455" y="6487885"/>
            <a:ext cx="24529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Source: PWC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533910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42888" y="1480456"/>
            <a:ext cx="4372655" cy="240937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b="1" dirty="0" err="1" smtClean="0">
                <a:solidFill>
                  <a:schemeClr val="tx1"/>
                </a:solidFill>
              </a:rPr>
              <a:t>Dentsu</a:t>
            </a:r>
            <a:r>
              <a:rPr lang="en-US" sz="2400" b="1" dirty="0" smtClean="0">
                <a:solidFill>
                  <a:schemeClr val="tx1"/>
                </a:solidFill>
              </a:rPr>
              <a:t> Aegis Network</a:t>
            </a:r>
          </a:p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70-80% Market Share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242455" y="181738"/>
            <a:ext cx="8506692" cy="408709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smtClean="0">
                <a:solidFill>
                  <a:schemeClr val="tx1"/>
                </a:solidFill>
              </a:rPr>
              <a:t>Agency Overview</a:t>
            </a:r>
          </a:p>
        </p:txBody>
      </p:sp>
      <p:sp>
        <p:nvSpPr>
          <p:cNvPr id="7" name="Shape 57"/>
          <p:cNvSpPr txBox="1">
            <a:spLocks/>
          </p:cNvSpPr>
          <p:nvPr/>
        </p:nvSpPr>
        <p:spPr>
          <a:xfrm>
            <a:off x="1275638" y="629570"/>
            <a:ext cx="6401652" cy="461659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" b="1" dirty="0" smtClean="0"/>
              <a:t>Kenya</a:t>
            </a:r>
          </a:p>
        </p:txBody>
      </p:sp>
      <p:pic>
        <p:nvPicPr>
          <p:cNvPr id="3074" name="Picture 2" descr="https://pbs.twimg.com/profile_images/570446060225449984/aAJZSR7y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56" y="2222932"/>
            <a:ext cx="1514054" cy="1514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ess.scangroup.biz/me/images/scangroup_log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5145" y="2222932"/>
            <a:ext cx="1982343" cy="1060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havas.com/img/logo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2177" y="1480456"/>
            <a:ext cx="2667000" cy="552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s://pbs.twimg.com/profile_images/453822299/saracen_logo_pre_aff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1721" y="2248595"/>
            <a:ext cx="2981325" cy="704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s://media.licdn.com/media/p/1/000/03a/22a/173a82b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8045" y="3189078"/>
            <a:ext cx="828675" cy="561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/>
          <p:cNvCxnSpPr>
            <a:stCxn id="2" idx="3"/>
          </p:cNvCxnSpPr>
          <p:nvPr/>
        </p:nvCxnSpPr>
        <p:spPr>
          <a:xfrm flipV="1">
            <a:off x="4615543" y="2601020"/>
            <a:ext cx="1030514" cy="841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Shape 57"/>
          <p:cNvSpPr txBox="1">
            <a:spLocks/>
          </p:cNvSpPr>
          <p:nvPr/>
        </p:nvSpPr>
        <p:spPr>
          <a:xfrm>
            <a:off x="4302375" y="2289956"/>
            <a:ext cx="1393186" cy="461659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400" b="1" dirty="0" smtClean="0"/>
              <a:t>Partnership</a:t>
            </a:r>
          </a:p>
        </p:txBody>
      </p:sp>
      <p:sp>
        <p:nvSpPr>
          <p:cNvPr id="17" name="Shape 57"/>
          <p:cNvSpPr txBox="1">
            <a:spLocks/>
          </p:cNvSpPr>
          <p:nvPr/>
        </p:nvSpPr>
        <p:spPr>
          <a:xfrm>
            <a:off x="1275638" y="3837227"/>
            <a:ext cx="6401652" cy="461659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" b="1" dirty="0" smtClean="0"/>
              <a:t>Uganda</a:t>
            </a:r>
          </a:p>
        </p:txBody>
      </p:sp>
      <p:sp>
        <p:nvSpPr>
          <p:cNvPr id="18" name="Rectangle 17"/>
          <p:cNvSpPr/>
          <p:nvPr/>
        </p:nvSpPr>
        <p:spPr>
          <a:xfrm>
            <a:off x="242888" y="4485578"/>
            <a:ext cx="4372655" cy="219033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b="1" dirty="0" err="1" smtClean="0">
                <a:solidFill>
                  <a:schemeClr val="tx1"/>
                </a:solidFill>
              </a:rPr>
              <a:t>Dentsu</a:t>
            </a:r>
            <a:r>
              <a:rPr lang="en-US" sz="2400" b="1" dirty="0" smtClean="0">
                <a:solidFill>
                  <a:schemeClr val="tx1"/>
                </a:solidFill>
              </a:rPr>
              <a:t> Aegis Network</a:t>
            </a:r>
          </a:p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Controlling Market Share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892683" y="1133311"/>
            <a:ext cx="52062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57% of ad spending goes through agencies</a:t>
            </a:r>
            <a:endParaRPr lang="en-US" sz="1400" dirty="0"/>
          </a:p>
        </p:txBody>
      </p:sp>
      <p:pic>
        <p:nvPicPr>
          <p:cNvPr id="3084" name="Picture 12" descr="https://yt3.ggpht.com/-QVffxu6f-0A/AAAAAAAAAAI/AAAAAAAAAAA/ZsTuRiZQuiw/s900-c-k-no/photo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5120" y="5241136"/>
            <a:ext cx="1312013" cy="1312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s://media.everjobs.ug/storage/company/64/264/image/new-bitmap-image-7-.png?1441606579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804" y="5236413"/>
            <a:ext cx="1316736" cy="1316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dentsuaegisnetwork.com/m/en-UK/Media/Logos/HighRes/carat-logo-large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713" y="5726891"/>
            <a:ext cx="1212914" cy="335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www.africaone.com/custom/domain_1/image_files/sitemgr_photo_1272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0052" y="4485578"/>
            <a:ext cx="1724662" cy="958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s://mir-s3-cdn-cf.behance.net/project_modules/disp/6b478c37827219.560676c149251.jp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9338" y="5753847"/>
            <a:ext cx="2666090" cy="617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8329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/>
          <p:cNvSpPr/>
          <p:nvPr/>
        </p:nvSpPr>
        <p:spPr>
          <a:xfrm>
            <a:off x="242455" y="181738"/>
            <a:ext cx="8506692" cy="408709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smtClean="0">
                <a:solidFill>
                  <a:schemeClr val="tx1"/>
                </a:solidFill>
              </a:rPr>
              <a:t>Pricing </a:t>
            </a:r>
          </a:p>
        </p:txBody>
      </p:sp>
      <p:graphicFrame>
        <p:nvGraphicFramePr>
          <p:cNvPr id="5" name="Shape 132"/>
          <p:cNvGraphicFramePr/>
          <p:nvPr>
            <p:extLst>
              <p:ext uri="{D42A27DB-BD31-4B8C-83A1-F6EECF244321}">
                <p14:modId xmlns:p14="http://schemas.microsoft.com/office/powerpoint/2010/main" val="1759438459"/>
              </p:ext>
            </p:extLst>
          </p:nvPr>
        </p:nvGraphicFramePr>
        <p:xfrm>
          <a:off x="317016" y="680354"/>
          <a:ext cx="8432131" cy="5197765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698755"/>
                <a:gridCol w="3583310"/>
                <a:gridCol w="3150066"/>
              </a:tblGrid>
              <a:tr h="381514"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endParaRPr dirty="0"/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buNone/>
                      </a:pPr>
                      <a:r>
                        <a:rPr lang="en" b="1" dirty="0"/>
                        <a:t>Kenya</a:t>
                      </a:r>
                    </a:p>
                  </a:txBody>
                  <a:tcPr marL="45720" marR="4572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buNone/>
                      </a:pPr>
                      <a:r>
                        <a:rPr lang="en" b="1" dirty="0"/>
                        <a:t>Uganda</a:t>
                      </a:r>
                    </a:p>
                  </a:txBody>
                  <a:tcPr marL="45720" marR="4572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366882"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buNone/>
                      </a:pPr>
                      <a:r>
                        <a:rPr lang="en" sz="1400" i="1" dirty="0"/>
                        <a:t>Total ad price</a:t>
                      </a:r>
                    </a:p>
                  </a:txBody>
                  <a:tcPr marL="45720" marR="45720" anchor="b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400" i="1" dirty="0"/>
                        <a:t>Total ad price</a:t>
                      </a:r>
                    </a:p>
                  </a:txBody>
                  <a:tcPr marL="45720" marR="45720" anchor="b"/>
                </a:tc>
              </a:tr>
              <a:tr h="445100">
                <a:tc>
                  <a:txBody>
                    <a:bodyPr/>
                    <a:lstStyle/>
                    <a:p>
                      <a:pPr rtl="0">
                        <a:spcBef>
                          <a:spcPts val="0"/>
                        </a:spcBef>
                        <a:buNone/>
                      </a:pPr>
                      <a:r>
                        <a:rPr lang="en" sz="1400" b="1" dirty="0"/>
                        <a:t>Digital Display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 rtl="0">
                        <a:spcBef>
                          <a:spcPts val="0"/>
                        </a:spcBef>
                        <a:buNone/>
                      </a:pPr>
                      <a:r>
                        <a:rPr lang="en" sz="1100" dirty="0" smtClean="0">
                          <a:solidFill>
                            <a:schemeClr val="tx1"/>
                          </a:solidFill>
                        </a:rPr>
                        <a:t>Online news sites: $2,940 - $5,290 /month;</a:t>
                      </a:r>
                      <a:r>
                        <a:rPr lang="en" sz="1100" baseline="0" dirty="0" smtClean="0">
                          <a:solidFill>
                            <a:schemeClr val="tx1"/>
                          </a:solidFill>
                        </a:rPr>
                        <a:t> CPC: $1</a:t>
                      </a:r>
                      <a:endParaRPr lang="en" sz="11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 rtl="0">
                        <a:spcBef>
                          <a:spcPts val="0"/>
                        </a:spcBef>
                        <a:buNone/>
                      </a:pPr>
                      <a:r>
                        <a:rPr lang="en-US" sz="11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Online news sites: $100 - $500</a:t>
                      </a:r>
                      <a:endParaRPr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R="45720"/>
                </a:tc>
              </a:tr>
              <a:tr h="317929">
                <a:tc>
                  <a:txBody>
                    <a:bodyPr/>
                    <a:lstStyle/>
                    <a:p>
                      <a:pPr rtl="0">
                        <a:spcBef>
                          <a:spcPts val="0"/>
                        </a:spcBef>
                        <a:buNone/>
                      </a:pPr>
                      <a:r>
                        <a:rPr lang="en" sz="1400" b="1" dirty="0"/>
                        <a:t>Digital Video</a:t>
                      </a:r>
                    </a:p>
                  </a:txBody>
                  <a:tcPr marL="45720" marR="45720" anchor="ctr"/>
                </a:tc>
                <a:tc gridSpan="2">
                  <a:txBody>
                    <a:bodyPr/>
                    <a:lstStyle/>
                    <a:p>
                      <a:pPr algn="ctr" rtl="0">
                        <a:spcBef>
                          <a:spcPts val="0"/>
                        </a:spcBef>
                        <a:buNone/>
                      </a:pPr>
                      <a:r>
                        <a:rPr lang="en" sz="1100" dirty="0" smtClean="0">
                          <a:solidFill>
                            <a:schemeClr val="tx1"/>
                          </a:solidFill>
                        </a:rPr>
                        <a:t>Youtube:</a:t>
                      </a:r>
                      <a:r>
                        <a:rPr lang="en" sz="1100" baseline="0" dirty="0" smtClean="0">
                          <a:solidFill>
                            <a:schemeClr val="tx1"/>
                          </a:solidFill>
                        </a:rPr>
                        <a:t>  $0.10 - 0.30 per view</a:t>
                      </a:r>
                      <a:endParaRPr lang="en" sz="1100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45720"/>
                </a:tc>
                <a:tc hMerge="1">
                  <a:txBody>
                    <a:bodyPr/>
                    <a:lstStyle/>
                    <a:p>
                      <a:pPr algn="ctr" rtl="0">
                        <a:spcBef>
                          <a:spcPts val="0"/>
                        </a:spcBef>
                        <a:buNone/>
                      </a:pPr>
                      <a:endParaRPr sz="1100" kern="1200" dirty="0">
                        <a:solidFill>
                          <a:srgbClr val="C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R="45720"/>
                </a:tc>
              </a:tr>
              <a:tr h="445100"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r>
                        <a:rPr lang="en" sz="1400" b="1" dirty="0"/>
                        <a:t>Print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buNone/>
                      </a:pPr>
                      <a:r>
                        <a:rPr lang="en-US" sz="1100" dirty="0" smtClean="0"/>
                        <a:t>$530</a:t>
                      </a:r>
                      <a:r>
                        <a:rPr lang="en-US" sz="1100" baseline="0" dirty="0" smtClean="0"/>
                        <a:t> - $6,200</a:t>
                      </a:r>
                      <a:endParaRPr sz="1100" dirty="0"/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buNone/>
                      </a:pPr>
                      <a:r>
                        <a:rPr lang="en" sz="1100" dirty="0"/>
                        <a:t>$300 - 3,000 per month (median of $700</a:t>
                      </a:r>
                      <a:r>
                        <a:rPr lang="en" sz="1100" dirty="0" smtClean="0"/>
                        <a:t>)</a:t>
                      </a:r>
                    </a:p>
                    <a:p>
                      <a:pPr algn="ctr">
                        <a:spcBef>
                          <a:spcPts val="0"/>
                        </a:spcBef>
                        <a:buNone/>
                      </a:pPr>
                      <a:r>
                        <a:rPr lang="en" sz="1100" dirty="0" smtClean="0"/>
                        <a:t>$0.16 – 2.67 per view</a:t>
                      </a:r>
                      <a:endParaRPr lang="en" sz="1100" dirty="0"/>
                    </a:p>
                  </a:txBody>
                  <a:tcPr marL="45720" marR="45720"/>
                </a:tc>
              </a:tr>
              <a:tr h="706698"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r>
                        <a:rPr lang="en" sz="1400" b="1" dirty="0"/>
                        <a:t>TV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 rtl="0">
                        <a:spcBef>
                          <a:spcPts val="0"/>
                        </a:spcBef>
                        <a:buNone/>
                      </a:pPr>
                      <a:r>
                        <a:rPr lang="en" sz="1100" dirty="0" smtClean="0"/>
                        <a:t>15’’: $405 - 881</a:t>
                      </a:r>
                    </a:p>
                    <a:p>
                      <a:pPr algn="ctr" rtl="0">
                        <a:spcBef>
                          <a:spcPts val="0"/>
                        </a:spcBef>
                        <a:buNone/>
                      </a:pPr>
                      <a:r>
                        <a:rPr lang="en" sz="1100" dirty="0" smtClean="0"/>
                        <a:t>30’’: $793 - 1762</a:t>
                      </a:r>
                    </a:p>
                    <a:p>
                      <a:pPr algn="ctr" rtl="0">
                        <a:spcBef>
                          <a:spcPts val="0"/>
                        </a:spcBef>
                        <a:buNone/>
                      </a:pPr>
                      <a:r>
                        <a:rPr lang="en" sz="1100" dirty="0" smtClean="0"/>
                        <a:t>45’’: $1035</a:t>
                      </a:r>
                      <a:r>
                        <a:rPr lang="en" sz="1100" baseline="0" dirty="0" smtClean="0"/>
                        <a:t> - 2645</a:t>
                      </a:r>
                      <a:endParaRPr lang="en" sz="1100" dirty="0" smtClean="0"/>
                    </a:p>
                    <a:p>
                      <a:pPr algn="ctr" rtl="0">
                        <a:spcBef>
                          <a:spcPts val="0"/>
                        </a:spcBef>
                        <a:buNone/>
                      </a:pPr>
                      <a:r>
                        <a:rPr lang="en" sz="1100" dirty="0" smtClean="0"/>
                        <a:t>60’’: $1371 – 3525</a:t>
                      </a:r>
                    </a:p>
                    <a:p>
                      <a:pPr algn="ctr" rtl="0">
                        <a:spcBef>
                          <a:spcPts val="0"/>
                        </a:spcBef>
                        <a:buNone/>
                      </a:pPr>
                      <a:r>
                        <a:rPr lang="en-US" sz="1100" dirty="0" smtClean="0"/>
                        <a:t>P</a:t>
                      </a:r>
                      <a:r>
                        <a:rPr lang="en" sz="1100" dirty="0" smtClean="0"/>
                        <a:t>er spot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 rtl="0">
                        <a:spcBef>
                          <a:spcPts val="0"/>
                        </a:spcBef>
                        <a:buNone/>
                      </a:pPr>
                      <a:r>
                        <a:rPr lang="en" sz="1100" dirty="0"/>
                        <a:t>15</a:t>
                      </a:r>
                      <a:r>
                        <a:rPr lang="en" sz="1100" dirty="0" smtClean="0"/>
                        <a:t>’’: $23</a:t>
                      </a:r>
                      <a:r>
                        <a:rPr lang="en" sz="1100" baseline="0" dirty="0" smtClean="0"/>
                        <a:t> - 107</a:t>
                      </a:r>
                      <a:endParaRPr lang="en" sz="1100" dirty="0"/>
                    </a:p>
                    <a:p>
                      <a:pPr algn="ctr" rtl="0">
                        <a:spcBef>
                          <a:spcPts val="0"/>
                        </a:spcBef>
                        <a:buNone/>
                      </a:pPr>
                      <a:r>
                        <a:rPr lang="en" sz="1100" dirty="0"/>
                        <a:t>30</a:t>
                      </a:r>
                      <a:r>
                        <a:rPr lang="en" sz="1100" dirty="0" smtClean="0"/>
                        <a:t>’’: $50 - 164</a:t>
                      </a:r>
                      <a:endParaRPr lang="en" sz="1100" dirty="0"/>
                    </a:p>
                    <a:p>
                      <a:pPr algn="ctr" rtl="0">
                        <a:spcBef>
                          <a:spcPts val="0"/>
                        </a:spcBef>
                        <a:buNone/>
                      </a:pPr>
                      <a:r>
                        <a:rPr lang="en" sz="1100" dirty="0"/>
                        <a:t>45</a:t>
                      </a:r>
                      <a:r>
                        <a:rPr lang="en" sz="1100" dirty="0" smtClean="0"/>
                        <a:t>’’: $55 - 238</a:t>
                      </a:r>
                      <a:endParaRPr lang="en" sz="1100" dirty="0"/>
                    </a:p>
                    <a:p>
                      <a:pPr algn="ctr" rtl="0">
                        <a:spcBef>
                          <a:spcPts val="0"/>
                        </a:spcBef>
                        <a:buNone/>
                      </a:pPr>
                      <a:r>
                        <a:rPr lang="en" sz="1100" dirty="0"/>
                        <a:t>60</a:t>
                      </a:r>
                      <a:r>
                        <a:rPr lang="en" sz="1100" dirty="0" smtClean="0"/>
                        <a:t>’’: $62 – 302</a:t>
                      </a:r>
                    </a:p>
                    <a:p>
                      <a:pPr algn="ctr" rtl="0">
                        <a:spcBef>
                          <a:spcPts val="0"/>
                        </a:spcBef>
                        <a:buNone/>
                      </a:pPr>
                      <a:r>
                        <a:rPr lang="en-US" sz="1100" dirty="0" smtClean="0"/>
                        <a:t>P</a:t>
                      </a:r>
                      <a:r>
                        <a:rPr lang="en" sz="1100" dirty="0" smtClean="0"/>
                        <a:t>er spot</a:t>
                      </a:r>
                      <a:endParaRPr lang="en" sz="1100" dirty="0"/>
                    </a:p>
                  </a:txBody>
                  <a:tcPr marL="45720" marR="45720"/>
                </a:tc>
              </a:tr>
              <a:tr h="969682"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r>
                        <a:rPr lang="en" sz="1400" b="1" dirty="0"/>
                        <a:t>Radio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 rtl="0">
                        <a:spcBef>
                          <a:spcPts val="0"/>
                        </a:spcBef>
                        <a:buNone/>
                      </a:pPr>
                      <a:r>
                        <a:rPr lang="en" sz="1100" dirty="0" smtClean="0"/>
                        <a:t>30’’: $195 - 343</a:t>
                      </a:r>
                    </a:p>
                    <a:p>
                      <a:pPr algn="ctr" rtl="0">
                        <a:spcBef>
                          <a:spcPts val="0"/>
                        </a:spcBef>
                        <a:buNone/>
                      </a:pPr>
                      <a:r>
                        <a:rPr lang="en" sz="1100" dirty="0" smtClean="0"/>
                        <a:t>45’’: $367 - 515</a:t>
                      </a:r>
                    </a:p>
                    <a:p>
                      <a:pPr algn="ctr" rtl="0">
                        <a:spcBef>
                          <a:spcPts val="0"/>
                        </a:spcBef>
                        <a:buNone/>
                      </a:pPr>
                      <a:r>
                        <a:rPr lang="en" sz="1100" dirty="0" smtClean="0"/>
                        <a:t>60’’: $392 –</a:t>
                      </a:r>
                      <a:r>
                        <a:rPr lang="en" sz="1100" baseline="0" dirty="0" smtClean="0"/>
                        <a:t> 686</a:t>
                      </a:r>
                    </a:p>
                    <a:p>
                      <a:pPr algn="ctr" rtl="0">
                        <a:spcBef>
                          <a:spcPts val="0"/>
                        </a:spcBef>
                        <a:buNone/>
                      </a:pPr>
                      <a:r>
                        <a:rPr lang="en-US" sz="1100" baseline="0" dirty="0" smtClean="0"/>
                        <a:t>P</a:t>
                      </a:r>
                      <a:r>
                        <a:rPr lang="en" sz="1100" baseline="0" dirty="0" smtClean="0"/>
                        <a:t>er spot</a:t>
                      </a:r>
                    </a:p>
                    <a:p>
                      <a:pPr algn="ctr" rtl="0">
                        <a:spcBef>
                          <a:spcPts val="0"/>
                        </a:spcBef>
                        <a:buNone/>
                      </a:pPr>
                      <a:r>
                        <a:rPr lang="en" sz="1100" baseline="0" dirty="0" smtClean="0"/>
                        <a:t>(excludes 16% VAT; 20% discount for packages)</a:t>
                      </a:r>
                      <a:endParaRPr sz="1100" dirty="0"/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 rtl="0">
                        <a:spcBef>
                          <a:spcPts val="0"/>
                        </a:spcBef>
                        <a:buNone/>
                      </a:pPr>
                      <a:r>
                        <a:rPr lang="en" sz="1100" dirty="0"/>
                        <a:t>30’’: $12 - 16</a:t>
                      </a:r>
                    </a:p>
                    <a:p>
                      <a:pPr marL="0" marR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45’’: $16 - 33</a:t>
                      </a:r>
                    </a:p>
                    <a:p>
                      <a:pPr algn="ctr" rtl="0">
                        <a:spcBef>
                          <a:spcPts val="0"/>
                        </a:spcBef>
                        <a:buNone/>
                      </a:pPr>
                      <a:r>
                        <a:rPr lang="en" sz="1100" dirty="0"/>
                        <a:t>60’’: $22 </a:t>
                      </a:r>
                      <a:r>
                        <a:rPr lang="en" sz="1100" dirty="0" smtClean="0"/>
                        <a:t>– 39</a:t>
                      </a:r>
                    </a:p>
                    <a:p>
                      <a:pPr algn="ctr" rtl="0">
                        <a:spcBef>
                          <a:spcPts val="0"/>
                        </a:spcBef>
                        <a:buNone/>
                      </a:pPr>
                      <a:r>
                        <a:rPr lang="en-US" sz="1100" dirty="0" smtClean="0"/>
                        <a:t>P</a:t>
                      </a:r>
                      <a:r>
                        <a:rPr lang="en" sz="1100" dirty="0" smtClean="0"/>
                        <a:t>er spot</a:t>
                      </a:r>
                      <a:endParaRPr lang="en" sz="1100" dirty="0"/>
                    </a:p>
                    <a:p>
                      <a:pPr algn="ctr">
                        <a:spcBef>
                          <a:spcPts val="0"/>
                        </a:spcBef>
                        <a:buNone/>
                      </a:pPr>
                      <a:r>
                        <a:rPr lang="en" sz="1100" dirty="0" smtClean="0"/>
                        <a:t>(Excludes VAT / surcharge;  30% discount for packages)</a:t>
                      </a:r>
                      <a:endParaRPr lang="en" sz="1100" dirty="0"/>
                    </a:p>
                  </a:txBody>
                  <a:tcPr marL="45720" marR="45720"/>
                </a:tc>
              </a:tr>
              <a:tr h="551225"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r>
                        <a:rPr lang="en" sz="1400" b="1" dirty="0"/>
                        <a:t>Billboard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buNone/>
                      </a:pPr>
                      <a:r>
                        <a:rPr lang="en-US" sz="1100" dirty="0" smtClean="0"/>
                        <a:t>12 x 10: $1762</a:t>
                      </a:r>
                    </a:p>
                    <a:p>
                      <a:pPr algn="ctr">
                        <a:spcBef>
                          <a:spcPts val="0"/>
                        </a:spcBef>
                        <a:buNone/>
                      </a:pPr>
                      <a:r>
                        <a:rPr lang="en-US" sz="1100" dirty="0" smtClean="0"/>
                        <a:t>12 x 20: $3912</a:t>
                      </a:r>
                    </a:p>
                    <a:p>
                      <a:pPr algn="ctr">
                        <a:spcBef>
                          <a:spcPts val="0"/>
                        </a:spcBef>
                        <a:buNone/>
                      </a:pPr>
                      <a:r>
                        <a:rPr lang="en-US" sz="1100" dirty="0" smtClean="0"/>
                        <a:t>24</a:t>
                      </a:r>
                      <a:r>
                        <a:rPr lang="en-US" sz="1100" baseline="0" dirty="0" smtClean="0"/>
                        <a:t> x</a:t>
                      </a:r>
                      <a:r>
                        <a:rPr lang="en-US" sz="1100" dirty="0" smtClean="0"/>
                        <a:t> 8: $4897</a:t>
                      </a:r>
                      <a:endParaRPr sz="1100" dirty="0"/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buNone/>
                      </a:pPr>
                      <a:endParaRPr sz="1100" dirty="0"/>
                    </a:p>
                  </a:txBody>
                  <a:tcPr marL="45720" marR="45720"/>
                </a:tc>
              </a:tr>
              <a:tr h="619960">
                <a:tc>
                  <a:txBody>
                    <a:bodyPr/>
                    <a:lstStyle/>
                    <a:p>
                      <a:pPr rtl="0">
                        <a:spcBef>
                          <a:spcPts val="0"/>
                        </a:spcBef>
                        <a:buNone/>
                      </a:pPr>
                      <a:r>
                        <a:rPr lang="en" sz="1400" b="1" dirty="0" smtClean="0"/>
                        <a:t>Other</a:t>
                      </a:r>
                      <a:endParaRPr lang="en" sz="1400" b="1" dirty="0"/>
                    </a:p>
                  </a:txBody>
                  <a:tcPr marL="45720" marR="45720" anchor="ctr"/>
                </a:tc>
                <a:tc gridSpan="2">
                  <a:txBody>
                    <a:bodyPr/>
                    <a:lstStyle/>
                    <a:p>
                      <a:pPr algn="ctr" rtl="0">
                        <a:spcBef>
                          <a:spcPts val="0"/>
                        </a:spcBef>
                        <a:buNone/>
                      </a:pPr>
                      <a:r>
                        <a:rPr lang="en" sz="1100" dirty="0" smtClean="0"/>
                        <a:t>Flyers: $0.05 –</a:t>
                      </a:r>
                      <a:r>
                        <a:rPr lang="en" sz="1100" baseline="0" dirty="0" smtClean="0"/>
                        <a:t> 0.07 per flying (excludes labor)</a:t>
                      </a:r>
                    </a:p>
                    <a:p>
                      <a:pPr algn="ctr" rtl="0">
                        <a:spcBef>
                          <a:spcPts val="0"/>
                        </a:spcBef>
                        <a:buNone/>
                      </a:pPr>
                      <a:r>
                        <a:rPr lang="en" sz="1100" baseline="0" dirty="0" smtClean="0"/>
                        <a:t>SMS: $0.01 per message</a:t>
                      </a:r>
                      <a:endParaRPr lang="en" sz="1100" dirty="0"/>
                    </a:p>
                  </a:txBody>
                  <a:tcPr marL="45720" marR="45720"/>
                </a:tc>
                <a:tc hMerge="1">
                  <a:txBody>
                    <a:bodyPr/>
                    <a:lstStyle/>
                    <a:p>
                      <a:pPr algn="ctr" rtl="0">
                        <a:spcBef>
                          <a:spcPts val="0"/>
                        </a:spcBef>
                        <a:buNone/>
                      </a:pPr>
                      <a:endParaRPr sz="1100" dirty="0"/>
                    </a:p>
                  </a:txBody>
                  <a:tcPr marL="45720" marR="45720"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314902" y="5968026"/>
            <a:ext cx="83617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$ / view is difficult to determine as many providers do not track or share numbers around reach 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702835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565" y="2151063"/>
            <a:ext cx="3763962" cy="4082324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0600" y="857383"/>
            <a:ext cx="6545698" cy="2712180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</p:pic>
      <p:sp>
        <p:nvSpPr>
          <p:cNvPr id="4" name="Rounded Rectangle 3"/>
          <p:cNvSpPr/>
          <p:nvPr/>
        </p:nvSpPr>
        <p:spPr>
          <a:xfrm>
            <a:off x="242455" y="181738"/>
            <a:ext cx="8506692" cy="408709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smtClean="0">
                <a:solidFill>
                  <a:schemeClr val="tx1"/>
                </a:solidFill>
              </a:rPr>
              <a:t>Uganda: Examples of pricing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8678" y="3771900"/>
            <a:ext cx="4827620" cy="2246005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100414" y="2457450"/>
            <a:ext cx="64253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i="1" dirty="0" smtClean="0"/>
              <a:t>USD / month</a:t>
            </a:r>
            <a:endParaRPr lang="en-US" sz="1100" i="1" dirty="0"/>
          </a:p>
        </p:txBody>
      </p:sp>
    </p:spTree>
    <p:extLst>
      <p:ext uri="{BB962C8B-B14F-4D97-AF65-F5344CB8AC3E}">
        <p14:creationId xmlns:p14="http://schemas.microsoft.com/office/powerpoint/2010/main" val="2839303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/>
          <p:cNvSpPr/>
          <p:nvPr/>
        </p:nvSpPr>
        <p:spPr>
          <a:xfrm>
            <a:off x="242455" y="181738"/>
            <a:ext cx="8506692" cy="408709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smtClean="0">
                <a:solidFill>
                  <a:schemeClr val="tx1"/>
                </a:solidFill>
              </a:rPr>
              <a:t>AGENDA</a:t>
            </a:r>
          </a:p>
        </p:txBody>
      </p:sp>
      <p:sp>
        <p:nvSpPr>
          <p:cNvPr id="31" name="Shape 57"/>
          <p:cNvSpPr txBox="1">
            <a:spLocks/>
          </p:cNvSpPr>
          <p:nvPr/>
        </p:nvSpPr>
        <p:spPr>
          <a:xfrm>
            <a:off x="67018" y="604083"/>
            <a:ext cx="8520599" cy="34164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800" b="1" dirty="0"/>
              <a:t>Digital Services </a:t>
            </a:r>
            <a:r>
              <a:rPr lang="en" sz="1800" b="1" dirty="0" smtClean="0"/>
              <a:t>exploration approach</a:t>
            </a:r>
          </a:p>
          <a:p>
            <a:pPr indent="0">
              <a:lnSpc>
                <a:spcPct val="100000"/>
              </a:lnSpc>
              <a:spcBef>
                <a:spcPts val="0"/>
              </a:spcBef>
              <a:buNone/>
            </a:pPr>
            <a:endParaRPr lang="en" sz="1800" b="1" dirty="0" smtClean="0"/>
          </a:p>
          <a:p>
            <a:pPr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800" b="1" dirty="0" smtClean="0"/>
              <a:t>Domain Prioritization</a:t>
            </a:r>
            <a:endParaRPr lang="en" sz="1800" b="1" dirty="0"/>
          </a:p>
          <a:p>
            <a:pPr indent="0">
              <a:lnSpc>
                <a:spcPct val="100000"/>
              </a:lnSpc>
              <a:spcBef>
                <a:spcPts val="0"/>
              </a:spcBef>
              <a:buNone/>
            </a:pPr>
            <a:endParaRPr lang="en" sz="1800" b="1" dirty="0" smtClean="0"/>
          </a:p>
          <a:p>
            <a:pPr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800" b="1" dirty="0" smtClean="0"/>
              <a:t>Financial </a:t>
            </a:r>
            <a:r>
              <a:rPr lang="en" sz="1800" b="1" dirty="0"/>
              <a:t>Services</a:t>
            </a:r>
          </a:p>
          <a:p>
            <a:pPr marL="1143000" lvl="1" indent="-457200">
              <a:lnSpc>
                <a:spcPct val="100000"/>
              </a:lnSpc>
              <a:spcBef>
                <a:spcPts val="0"/>
              </a:spcBef>
            </a:pPr>
            <a:r>
              <a:rPr lang="en" sz="1800" dirty="0"/>
              <a:t>Market context and work to date</a:t>
            </a:r>
          </a:p>
          <a:p>
            <a:pPr marL="1143000" lvl="1" indent="-457200">
              <a:lnSpc>
                <a:spcPct val="100000"/>
              </a:lnSpc>
              <a:spcBef>
                <a:spcPts val="0"/>
              </a:spcBef>
            </a:pPr>
            <a:r>
              <a:rPr lang="en" sz="1800" dirty="0"/>
              <a:t>Project plan</a:t>
            </a:r>
          </a:p>
          <a:p>
            <a:pPr indent="0">
              <a:lnSpc>
                <a:spcPct val="100000"/>
              </a:lnSpc>
              <a:spcBef>
                <a:spcPts val="0"/>
              </a:spcBef>
              <a:buNone/>
            </a:pPr>
            <a:endParaRPr lang="en" sz="1800" b="1" dirty="0" smtClean="0"/>
          </a:p>
          <a:p>
            <a:pPr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800" b="1" dirty="0" smtClean="0"/>
              <a:t>Advertising</a:t>
            </a:r>
            <a:endParaRPr lang="en" sz="1800" b="1" dirty="0"/>
          </a:p>
          <a:p>
            <a:pPr marL="1143000" lvl="1" indent="-457200">
              <a:lnSpc>
                <a:spcPct val="100000"/>
              </a:lnSpc>
              <a:spcBef>
                <a:spcPts val="0"/>
              </a:spcBef>
            </a:pPr>
            <a:r>
              <a:rPr lang="en" sz="1800" dirty="0"/>
              <a:t>Market context and </a:t>
            </a:r>
            <a:r>
              <a:rPr lang="en" sz="1800" dirty="0" smtClean="0"/>
              <a:t>work to date</a:t>
            </a:r>
          </a:p>
          <a:p>
            <a:pPr marL="1143000" lvl="1" indent="-457200">
              <a:lnSpc>
                <a:spcPct val="100000"/>
              </a:lnSpc>
              <a:spcBef>
                <a:spcPts val="0"/>
              </a:spcBef>
            </a:pPr>
            <a:r>
              <a:rPr lang="en" sz="1800" dirty="0" smtClean="0"/>
              <a:t>Project plan</a:t>
            </a:r>
            <a:endParaRPr lang="en" sz="1800" dirty="0"/>
          </a:p>
          <a:p>
            <a:pPr indent="0">
              <a:lnSpc>
                <a:spcPct val="100000"/>
              </a:lnSpc>
              <a:spcBef>
                <a:spcPts val="0"/>
              </a:spcBef>
              <a:buNone/>
            </a:pPr>
            <a:endParaRPr lang="en" sz="1800" b="1" dirty="0" smtClean="0"/>
          </a:p>
          <a:p>
            <a:pPr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800" b="1" dirty="0" smtClean="0"/>
              <a:t>Media</a:t>
            </a:r>
            <a:endParaRPr lang="en" sz="1800" b="1" dirty="0"/>
          </a:p>
          <a:p>
            <a:pPr marL="1143000" lvl="1" indent="-457200">
              <a:lnSpc>
                <a:spcPct val="100000"/>
              </a:lnSpc>
              <a:spcBef>
                <a:spcPts val="0"/>
              </a:spcBef>
            </a:pPr>
            <a:r>
              <a:rPr lang="en" sz="1800" dirty="0"/>
              <a:t>Market context and work to date</a:t>
            </a:r>
          </a:p>
          <a:p>
            <a:pPr marL="1143000" lvl="1" indent="-457200">
              <a:lnSpc>
                <a:spcPct val="100000"/>
              </a:lnSpc>
              <a:spcBef>
                <a:spcPts val="0"/>
              </a:spcBef>
            </a:pPr>
            <a:r>
              <a:rPr lang="en" sz="1800" dirty="0"/>
              <a:t>Project plan</a:t>
            </a:r>
          </a:p>
          <a:p>
            <a:pPr indent="0">
              <a:lnSpc>
                <a:spcPct val="100000"/>
              </a:lnSpc>
              <a:spcBef>
                <a:spcPts val="0"/>
              </a:spcBef>
              <a:buNone/>
            </a:pPr>
            <a:endParaRPr lang="en" sz="1800" b="1" dirty="0" smtClean="0"/>
          </a:p>
          <a:p>
            <a:pPr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800" b="1" dirty="0" smtClean="0"/>
              <a:t>Information </a:t>
            </a:r>
            <a:r>
              <a:rPr lang="en" sz="1800" b="1" dirty="0"/>
              <a:t>Services</a:t>
            </a:r>
          </a:p>
          <a:p>
            <a:pPr marL="1143000" lvl="1" indent="-457200">
              <a:lnSpc>
                <a:spcPct val="100000"/>
              </a:lnSpc>
              <a:spcBef>
                <a:spcPts val="0"/>
              </a:spcBef>
            </a:pPr>
            <a:r>
              <a:rPr lang="en" sz="1800" dirty="0"/>
              <a:t>Market context and work to date</a:t>
            </a:r>
          </a:p>
          <a:p>
            <a:pPr marL="1143000" lvl="1" indent="-457200">
              <a:lnSpc>
                <a:spcPct val="100000"/>
              </a:lnSpc>
              <a:spcBef>
                <a:spcPts val="0"/>
              </a:spcBef>
            </a:pPr>
            <a:r>
              <a:rPr lang="en" sz="1800" dirty="0"/>
              <a:t>Project plan</a:t>
            </a:r>
          </a:p>
          <a:p>
            <a:pPr indent="0">
              <a:lnSpc>
                <a:spcPct val="100000"/>
              </a:lnSpc>
              <a:spcBef>
                <a:spcPts val="0"/>
              </a:spcBef>
              <a:buNone/>
            </a:pPr>
            <a:endParaRPr lang="en" sz="1800" b="1" dirty="0" smtClean="0"/>
          </a:p>
          <a:p>
            <a:pPr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800" b="1" dirty="0" smtClean="0"/>
              <a:t>SCE Consumer Videos Project Update</a:t>
            </a:r>
            <a:endParaRPr lang="en" sz="1800" b="1" dirty="0"/>
          </a:p>
        </p:txBody>
      </p:sp>
    </p:spTree>
    <p:extLst>
      <p:ext uri="{BB962C8B-B14F-4D97-AF65-F5344CB8AC3E}">
        <p14:creationId xmlns:p14="http://schemas.microsoft.com/office/powerpoint/2010/main" val="1440356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242455" y="181738"/>
            <a:ext cx="8506692" cy="408709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smtClean="0">
                <a:solidFill>
                  <a:schemeClr val="tx1"/>
                </a:solidFill>
              </a:rPr>
              <a:t>Pioneer Transit Media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140" y="1356307"/>
            <a:ext cx="4127216" cy="2816837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>
          <a:xfrm>
            <a:off x="5382986" y="1048942"/>
            <a:ext cx="3318499" cy="3811588"/>
          </a:xfrm>
        </p:spPr>
        <p:txBody>
          <a:bodyPr>
            <a:noAutofit/>
          </a:bodyPr>
          <a:lstStyle/>
          <a:p>
            <a:r>
              <a:rPr lang="en-US" sz="1800" b="1" dirty="0" smtClean="0"/>
              <a:t>Key Features: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/>
              <a:t>Reach is ~100,000+ per day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/>
              <a:t>Captive audience for 45 minutes on average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/>
              <a:t>Audio included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r>
              <a:rPr lang="en-US" sz="1800" b="1" dirty="0" smtClean="0"/>
              <a:t>Content Plan: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/>
              <a:t>Content to run on a loop of  1 hour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/>
              <a:t>Each ad played twice during the hour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/>
              <a:t>Ads to occupy 50% of the loop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/>
              <a:t>Content includes news highlights, sports, fun facts, music videos</a:t>
            </a:r>
          </a:p>
          <a:p>
            <a:r>
              <a:rPr lang="en-US" sz="1800" b="1" dirty="0" smtClean="0"/>
              <a:t>Price:</a:t>
            </a:r>
            <a:r>
              <a:rPr lang="en-US" sz="1800" dirty="0" smtClean="0"/>
              <a:t> ~$0.06 per display per bus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146" y="4647521"/>
            <a:ext cx="4534281" cy="1666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700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242455" y="181738"/>
            <a:ext cx="8506692" cy="408709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smtClean="0">
                <a:solidFill>
                  <a:schemeClr val="tx1"/>
                </a:solidFill>
              </a:rPr>
              <a:t>Kenya: Examples of pricing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455" y="4502861"/>
            <a:ext cx="6002504" cy="2213779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455" y="777505"/>
            <a:ext cx="7955250" cy="2849026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095" y="3489371"/>
            <a:ext cx="4382466" cy="1623136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686162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/>
          <p:cNvSpPr/>
          <p:nvPr/>
        </p:nvSpPr>
        <p:spPr>
          <a:xfrm>
            <a:off x="242455" y="181738"/>
            <a:ext cx="8506692" cy="408709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smtClean="0">
                <a:solidFill>
                  <a:schemeClr val="tx1"/>
                </a:solidFill>
              </a:rPr>
              <a:t>Advertising: Customer Segments</a:t>
            </a:r>
          </a:p>
        </p:txBody>
      </p:sp>
      <p:sp>
        <p:nvSpPr>
          <p:cNvPr id="5" name="Shape 154"/>
          <p:cNvSpPr txBox="1"/>
          <p:nvPr/>
        </p:nvSpPr>
        <p:spPr>
          <a:xfrm>
            <a:off x="340241" y="1566634"/>
            <a:ext cx="4162648" cy="2622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Clr>
                <a:schemeClr val="dk1"/>
              </a:buClr>
              <a:buSzPct val="91666"/>
            </a:pPr>
            <a:r>
              <a:rPr lang="en" sz="1200" dirty="0">
                <a:solidFill>
                  <a:schemeClr val="dk1"/>
                </a:solidFill>
              </a:rPr>
              <a:t>1)</a:t>
            </a:r>
            <a:r>
              <a:rPr lang="en" sz="1200" b="1" dirty="0">
                <a:solidFill>
                  <a:srgbClr val="222222"/>
                </a:solidFill>
              </a:rPr>
              <a:t>Consumer goods companies</a:t>
            </a:r>
          </a:p>
          <a:p>
            <a:pPr>
              <a:lnSpc>
                <a:spcPct val="115000"/>
              </a:lnSpc>
            </a:pPr>
            <a:r>
              <a:rPr lang="en" sz="1200" dirty="0">
                <a:solidFill>
                  <a:srgbClr val="222222"/>
                </a:solidFill>
              </a:rPr>
              <a:t>Promote a specific product / brand found in multiple locations</a:t>
            </a:r>
          </a:p>
          <a:p>
            <a:pPr marL="457200" indent="-304800">
              <a:lnSpc>
                <a:spcPct val="115000"/>
              </a:lnSpc>
              <a:buSzPct val="100000"/>
              <a:buChar char="●"/>
            </a:pPr>
            <a:r>
              <a:rPr lang="en" sz="1200" dirty="0">
                <a:solidFill>
                  <a:schemeClr val="dk1"/>
                </a:solidFill>
              </a:rPr>
              <a:t>1a: Multinational consumer goods companies - </a:t>
            </a:r>
            <a:r>
              <a:rPr lang="en" sz="1200" dirty="0">
                <a:solidFill>
                  <a:srgbClr val="222222"/>
                </a:solidFill>
              </a:rPr>
              <a:t>e.g., PepsiCo, Unilever, P&amp;G, MTN</a:t>
            </a:r>
          </a:p>
          <a:p>
            <a:pPr marL="457200" indent="-304800">
              <a:lnSpc>
                <a:spcPct val="115000"/>
              </a:lnSpc>
              <a:buSzPct val="100000"/>
              <a:buChar char="●"/>
            </a:pPr>
            <a:r>
              <a:rPr lang="en" sz="1200" dirty="0">
                <a:solidFill>
                  <a:srgbClr val="222222"/>
                </a:solidFill>
              </a:rPr>
              <a:t>1b: Local consumer goods companies - e.g., Movit, Centenary Bank</a:t>
            </a:r>
          </a:p>
          <a:p>
            <a:pPr>
              <a:lnSpc>
                <a:spcPct val="115000"/>
              </a:lnSpc>
            </a:pPr>
            <a:endParaRPr sz="1200" dirty="0">
              <a:solidFill>
                <a:srgbClr val="222222"/>
              </a:solidFill>
            </a:endParaRPr>
          </a:p>
          <a:p>
            <a:pPr>
              <a:lnSpc>
                <a:spcPct val="115000"/>
              </a:lnSpc>
              <a:buClr>
                <a:schemeClr val="dk1"/>
              </a:buClr>
              <a:buSzPct val="91666"/>
            </a:pPr>
            <a:r>
              <a:rPr lang="en" sz="1200" b="1" dirty="0">
                <a:solidFill>
                  <a:srgbClr val="222222"/>
                </a:solidFill>
              </a:rPr>
              <a:t>2) Government / bi-lateral donors</a:t>
            </a:r>
          </a:p>
          <a:p>
            <a:pPr>
              <a:lnSpc>
                <a:spcPct val="115000"/>
              </a:lnSpc>
              <a:buClr>
                <a:schemeClr val="dk1"/>
              </a:buClr>
              <a:buSzPct val="91666"/>
            </a:pPr>
            <a:r>
              <a:rPr lang="en" sz="1200" dirty="0">
                <a:solidFill>
                  <a:srgbClr val="222222"/>
                </a:solidFill>
              </a:rPr>
              <a:t>Provide education or create a call to action</a:t>
            </a:r>
          </a:p>
          <a:p>
            <a:pPr marL="457200" indent="-304800">
              <a:lnSpc>
                <a:spcPct val="115000"/>
              </a:lnSpc>
              <a:buClr>
                <a:srgbClr val="222222"/>
              </a:buClr>
              <a:buSzPct val="100000"/>
              <a:buChar char="●"/>
            </a:pPr>
            <a:r>
              <a:rPr lang="en" sz="1200" dirty="0">
                <a:solidFill>
                  <a:srgbClr val="222222"/>
                </a:solidFill>
              </a:rPr>
              <a:t>e.g., URA, NRM, USAID</a:t>
            </a:r>
          </a:p>
          <a:p>
            <a:pPr>
              <a:lnSpc>
                <a:spcPct val="115000"/>
              </a:lnSpc>
            </a:pPr>
            <a:endParaRPr sz="1200" dirty="0">
              <a:solidFill>
                <a:srgbClr val="222222"/>
              </a:solidFill>
            </a:endParaRPr>
          </a:p>
          <a:p>
            <a:pPr>
              <a:lnSpc>
                <a:spcPct val="115000"/>
              </a:lnSpc>
              <a:buClr>
                <a:schemeClr val="dk1"/>
              </a:buClr>
              <a:buSzPct val="91666"/>
            </a:pPr>
            <a:r>
              <a:rPr lang="en" sz="1200" b="1" dirty="0">
                <a:solidFill>
                  <a:srgbClr val="222222"/>
                </a:solidFill>
              </a:rPr>
              <a:t>3) Traditional SMEs </a:t>
            </a:r>
          </a:p>
          <a:p>
            <a:pPr>
              <a:lnSpc>
                <a:spcPct val="115000"/>
              </a:lnSpc>
            </a:pPr>
            <a:r>
              <a:rPr lang="en" sz="1200" dirty="0">
                <a:solidFill>
                  <a:srgbClr val="222222"/>
                </a:solidFill>
              </a:rPr>
              <a:t>Promote their service / product, typically sold at a specific retail location(s)</a:t>
            </a:r>
          </a:p>
          <a:p>
            <a:pPr marL="457200" indent="-304800">
              <a:lnSpc>
                <a:spcPct val="115000"/>
              </a:lnSpc>
              <a:buClr>
                <a:srgbClr val="222222"/>
              </a:buClr>
              <a:buSzPct val="100000"/>
              <a:buChar char="●"/>
            </a:pPr>
            <a:r>
              <a:rPr lang="en" sz="1200" dirty="0">
                <a:solidFill>
                  <a:srgbClr val="222222"/>
                </a:solidFill>
              </a:rPr>
              <a:t>e.g., pharmacies, legal services, vocational education, travel agencies, specialty health and beauty products, driving schools, etc.</a:t>
            </a:r>
          </a:p>
          <a:p>
            <a:pPr>
              <a:lnSpc>
                <a:spcPct val="115000"/>
              </a:lnSpc>
            </a:pPr>
            <a:endParaRPr sz="1200" dirty="0">
              <a:solidFill>
                <a:srgbClr val="222222"/>
              </a:solidFill>
            </a:endParaRPr>
          </a:p>
          <a:p>
            <a:pPr>
              <a:lnSpc>
                <a:spcPct val="115000"/>
              </a:lnSpc>
              <a:buClr>
                <a:schemeClr val="dk1"/>
              </a:buClr>
              <a:buSzPct val="91666"/>
            </a:pPr>
            <a:r>
              <a:rPr lang="en" sz="1200" b="1" dirty="0">
                <a:solidFill>
                  <a:srgbClr val="222222"/>
                </a:solidFill>
              </a:rPr>
              <a:t>4) NGOs / social enterprises</a:t>
            </a:r>
          </a:p>
          <a:p>
            <a:pPr>
              <a:lnSpc>
                <a:spcPct val="115000"/>
              </a:lnSpc>
            </a:pPr>
            <a:r>
              <a:rPr lang="en" sz="1200" dirty="0">
                <a:solidFill>
                  <a:srgbClr val="222222"/>
                </a:solidFill>
              </a:rPr>
              <a:t>Target middle / lower income East Africans with a product, service or education / messaging</a:t>
            </a:r>
          </a:p>
          <a:p>
            <a:pPr marL="457200" indent="-304800">
              <a:lnSpc>
                <a:spcPct val="115000"/>
              </a:lnSpc>
              <a:buClr>
                <a:srgbClr val="222222"/>
              </a:buClr>
              <a:buSzPct val="100000"/>
              <a:buChar char="●"/>
            </a:pPr>
            <a:r>
              <a:rPr lang="en" sz="1200" dirty="0">
                <a:solidFill>
                  <a:srgbClr val="222222"/>
                </a:solidFill>
              </a:rPr>
              <a:t>e.g., PendaHealth, Jibu, Bima, SafeBoda, AfriPads, DumaWorks</a:t>
            </a:r>
          </a:p>
          <a:p>
            <a:endParaRPr sz="1200" dirty="0"/>
          </a:p>
        </p:txBody>
      </p:sp>
      <p:sp>
        <p:nvSpPr>
          <p:cNvPr id="8" name="Shape 156"/>
          <p:cNvSpPr txBox="1"/>
          <p:nvPr/>
        </p:nvSpPr>
        <p:spPr>
          <a:xfrm>
            <a:off x="5019782" y="1554783"/>
            <a:ext cx="3729365" cy="61715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" sz="1200" b="1" dirty="0">
                <a:solidFill>
                  <a:srgbClr val="222222"/>
                </a:solidFill>
              </a:rPr>
              <a:t>Large media agencies: </a:t>
            </a:r>
            <a:r>
              <a:rPr lang="en" sz="1200" dirty="0">
                <a:solidFill>
                  <a:srgbClr val="222222"/>
                </a:solidFill>
              </a:rPr>
              <a:t>TV, Radio, Billboards, Print, In-Person (at events), Online</a:t>
            </a:r>
          </a:p>
        </p:txBody>
      </p:sp>
      <p:sp>
        <p:nvSpPr>
          <p:cNvPr id="9" name="Shape 157"/>
          <p:cNvSpPr txBox="1"/>
          <p:nvPr/>
        </p:nvSpPr>
        <p:spPr>
          <a:xfrm>
            <a:off x="4989936" y="3787964"/>
            <a:ext cx="3909443" cy="1091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" sz="1100" b="1" dirty="0">
                <a:solidFill>
                  <a:srgbClr val="222222"/>
                </a:solidFill>
              </a:rPr>
              <a:t>Little to no advertising – primarily through word-of-mouth or location / convenience: </a:t>
            </a:r>
            <a:r>
              <a:rPr lang="en" sz="1100" dirty="0">
                <a:solidFill>
                  <a:srgbClr val="222222"/>
                </a:solidFill>
              </a:rPr>
              <a:t>Flyers, Facebook, In-Person (exhibitions)</a:t>
            </a:r>
          </a:p>
          <a:p>
            <a:pPr>
              <a:lnSpc>
                <a:spcPct val="115000"/>
              </a:lnSpc>
            </a:pPr>
            <a:r>
              <a:rPr lang="en" sz="1100" dirty="0">
                <a:solidFill>
                  <a:srgbClr val="222222"/>
                </a:solidFill>
              </a:rPr>
              <a:t>- Cost is a key barrier and  lack of </a:t>
            </a:r>
            <a:r>
              <a:rPr lang="en" sz="1100" dirty="0">
                <a:solidFill>
                  <a:srgbClr val="222222"/>
                </a:solidFill>
                <a:highlight>
                  <a:srgbClr val="FFFFFF"/>
                </a:highlight>
              </a:rPr>
              <a:t>knowledge about marketing. Education required and low willingness to pay</a:t>
            </a:r>
          </a:p>
          <a:p>
            <a:pPr>
              <a:lnSpc>
                <a:spcPct val="115000"/>
              </a:lnSpc>
            </a:pPr>
            <a:r>
              <a:rPr lang="en" sz="1100" dirty="0">
                <a:solidFill>
                  <a:srgbClr val="222222"/>
                </a:solidFill>
                <a:highlight>
                  <a:srgbClr val="FFFFFF"/>
                </a:highlight>
              </a:rPr>
              <a:t>-  SE budgets ~5,000 KES / month and 200,000 UGX / month</a:t>
            </a:r>
          </a:p>
          <a:p>
            <a:pPr>
              <a:lnSpc>
                <a:spcPct val="115000"/>
              </a:lnSpc>
            </a:pPr>
            <a:r>
              <a:rPr lang="en" sz="1100" dirty="0">
                <a:solidFill>
                  <a:srgbClr val="222222"/>
                </a:solidFill>
                <a:highlight>
                  <a:srgbClr val="FFFFFF"/>
                </a:highlight>
              </a:rPr>
              <a:t>- Target market of many SMEs (e.g., handicrafts, car parts, etc.) might not be best reached by our FPs due to the nature of the products and only having 1 - 2 locations</a:t>
            </a:r>
          </a:p>
        </p:txBody>
      </p:sp>
      <p:sp>
        <p:nvSpPr>
          <p:cNvPr id="11" name="Shape 158"/>
          <p:cNvSpPr txBox="1"/>
          <p:nvPr/>
        </p:nvSpPr>
        <p:spPr>
          <a:xfrm>
            <a:off x="5019782" y="2997611"/>
            <a:ext cx="3677651" cy="51972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" sz="1200" b="1" dirty="0">
                <a:solidFill>
                  <a:srgbClr val="222222"/>
                </a:solidFill>
              </a:rPr>
              <a:t>Large media agencies: </a:t>
            </a:r>
            <a:r>
              <a:rPr lang="en" sz="1200" dirty="0">
                <a:solidFill>
                  <a:srgbClr val="222222"/>
                </a:solidFill>
              </a:rPr>
              <a:t>TV, Radio, Billboards, Print, In-Person (at events), Online</a:t>
            </a:r>
          </a:p>
        </p:txBody>
      </p:sp>
      <p:sp>
        <p:nvSpPr>
          <p:cNvPr id="12" name="Shape 159"/>
          <p:cNvSpPr txBox="1"/>
          <p:nvPr/>
        </p:nvSpPr>
        <p:spPr>
          <a:xfrm>
            <a:off x="4989936" y="5429702"/>
            <a:ext cx="4097449" cy="1091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" sz="1200" b="1" dirty="0">
                <a:solidFill>
                  <a:srgbClr val="222222"/>
                </a:solidFill>
              </a:rPr>
              <a:t>In-house advertising capabilities though limited budget: </a:t>
            </a:r>
            <a:r>
              <a:rPr lang="en" sz="1200" dirty="0">
                <a:solidFill>
                  <a:srgbClr val="222222"/>
                </a:solidFill>
              </a:rPr>
              <a:t>Online, Flyers, In-Person (at events), through partners</a:t>
            </a:r>
          </a:p>
        </p:txBody>
      </p:sp>
      <p:sp>
        <p:nvSpPr>
          <p:cNvPr id="13" name="Shape 160"/>
          <p:cNvSpPr/>
          <p:nvPr/>
        </p:nvSpPr>
        <p:spPr>
          <a:xfrm>
            <a:off x="75787" y="1635461"/>
            <a:ext cx="258299" cy="246599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BF9000"/>
          </a:solidFill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4" name="Shape 161"/>
          <p:cNvSpPr/>
          <p:nvPr/>
        </p:nvSpPr>
        <p:spPr>
          <a:xfrm>
            <a:off x="81942" y="3112907"/>
            <a:ext cx="258299" cy="246599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BF9000"/>
          </a:solidFill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5" name="Shape 162"/>
          <p:cNvSpPr/>
          <p:nvPr/>
        </p:nvSpPr>
        <p:spPr>
          <a:xfrm>
            <a:off x="81942" y="5429702"/>
            <a:ext cx="258299" cy="246599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BF9000"/>
          </a:solidFill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cxnSp>
        <p:nvCxnSpPr>
          <p:cNvPr id="19" name="Shape 165"/>
          <p:cNvCxnSpPr/>
          <p:nvPr/>
        </p:nvCxnSpPr>
        <p:spPr>
          <a:xfrm>
            <a:off x="4561006" y="5630604"/>
            <a:ext cx="351600" cy="4515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2" name="Rectangle 1"/>
          <p:cNvSpPr/>
          <p:nvPr/>
        </p:nvSpPr>
        <p:spPr>
          <a:xfrm>
            <a:off x="340241" y="842630"/>
            <a:ext cx="4035056" cy="419196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Segment</a:t>
            </a:r>
          </a:p>
        </p:txBody>
      </p:sp>
      <p:sp>
        <p:nvSpPr>
          <p:cNvPr id="20" name="Rectangle 19"/>
          <p:cNvSpPr/>
          <p:nvPr/>
        </p:nvSpPr>
        <p:spPr>
          <a:xfrm>
            <a:off x="4875028" y="823812"/>
            <a:ext cx="3822405" cy="43801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Advertising channel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21" name="Shape 165"/>
          <p:cNvCxnSpPr/>
          <p:nvPr/>
        </p:nvCxnSpPr>
        <p:spPr>
          <a:xfrm>
            <a:off x="4561006" y="4078388"/>
            <a:ext cx="351600" cy="4515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2" name="Shape 165"/>
          <p:cNvCxnSpPr/>
          <p:nvPr/>
        </p:nvCxnSpPr>
        <p:spPr>
          <a:xfrm>
            <a:off x="4561006" y="3236208"/>
            <a:ext cx="351600" cy="4515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3" name="Shape 165"/>
          <p:cNvCxnSpPr/>
          <p:nvPr/>
        </p:nvCxnSpPr>
        <p:spPr>
          <a:xfrm>
            <a:off x="4561006" y="1791123"/>
            <a:ext cx="351600" cy="4515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7" name="Straight Connector 6"/>
          <p:cNvCxnSpPr/>
          <p:nvPr/>
        </p:nvCxnSpPr>
        <p:spPr>
          <a:xfrm>
            <a:off x="242455" y="2997611"/>
            <a:ext cx="8398625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242455" y="3874735"/>
            <a:ext cx="8398625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242455" y="5368255"/>
            <a:ext cx="8398625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5094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/>
          <p:cNvSpPr/>
          <p:nvPr/>
        </p:nvSpPr>
        <p:spPr>
          <a:xfrm>
            <a:off x="242455" y="181738"/>
            <a:ext cx="8506692" cy="408709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smtClean="0">
                <a:solidFill>
                  <a:schemeClr val="tx1"/>
                </a:solidFill>
              </a:rPr>
              <a:t>Initial Reactions and Requirements </a:t>
            </a:r>
          </a:p>
        </p:txBody>
      </p:sp>
      <p:sp>
        <p:nvSpPr>
          <p:cNvPr id="7" name="Shape 148"/>
          <p:cNvSpPr txBox="1"/>
          <p:nvPr/>
        </p:nvSpPr>
        <p:spPr>
          <a:xfrm>
            <a:off x="301001" y="529520"/>
            <a:ext cx="8389600" cy="590301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buSzPct val="100000"/>
            </a:pPr>
            <a:r>
              <a:rPr lang="en" sz="1400" b="1" dirty="0">
                <a:solidFill>
                  <a:srgbClr val="222222"/>
                </a:solidFill>
                <a:highlight>
                  <a:srgbClr val="FFFFFF"/>
                </a:highlight>
              </a:rPr>
              <a:t>General Concept:</a:t>
            </a:r>
          </a:p>
          <a:p>
            <a:pPr marL="400050" indent="-285750">
              <a:buSzPct val="100000"/>
              <a:buFont typeface="Arial" panose="020B0604020202020204" pitchFamily="34" charset="0"/>
              <a:buChar char="•"/>
            </a:pPr>
            <a:r>
              <a:rPr lang="en" sz="1400" dirty="0" smtClean="0"/>
              <a:t>Advertisers have shown </a:t>
            </a:r>
            <a:r>
              <a:rPr lang="en" sz="1400" b="1" dirty="0" smtClean="0"/>
              <a:t>strong initial interest </a:t>
            </a:r>
            <a:r>
              <a:rPr lang="en" sz="1400" dirty="0" smtClean="0"/>
              <a:t>in the platform</a:t>
            </a:r>
          </a:p>
          <a:p>
            <a:pPr marL="400050" indent="-285750">
              <a:buSzPct val="100000"/>
              <a:buFont typeface="Arial" panose="020B0604020202020204" pitchFamily="34" charset="0"/>
              <a:buChar char="•"/>
            </a:pPr>
            <a:r>
              <a:rPr lang="en" sz="1400" dirty="0" smtClean="0"/>
              <a:t>Consider it to be direct competition to TV and print in reach and cost</a:t>
            </a:r>
          </a:p>
          <a:p>
            <a:pPr marL="114300">
              <a:buSzPct val="100000"/>
            </a:pPr>
            <a:endParaRPr lang="en" sz="1000" dirty="0" smtClean="0"/>
          </a:p>
          <a:p>
            <a:pPr>
              <a:buSzPct val="100000"/>
            </a:pPr>
            <a:r>
              <a:rPr lang="en" sz="1400" b="1" dirty="0">
                <a:solidFill>
                  <a:srgbClr val="222222"/>
                </a:solidFill>
                <a:highlight>
                  <a:srgbClr val="FFFFFF"/>
                </a:highlight>
              </a:rPr>
              <a:t>Features:</a:t>
            </a:r>
          </a:p>
          <a:p>
            <a:pPr marL="400050" indent="-285750">
              <a:buSzPct val="100000"/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rgbClr val="222222"/>
                </a:solidFill>
                <a:highlight>
                  <a:srgbClr val="FFFFFF"/>
                </a:highlight>
              </a:rPr>
              <a:t>Want to </a:t>
            </a:r>
            <a:r>
              <a:rPr lang="en-US" sz="1400" b="1" dirty="0" smtClean="0">
                <a:solidFill>
                  <a:srgbClr val="222222"/>
                </a:solidFill>
                <a:highlight>
                  <a:srgbClr val="FFFFFF"/>
                </a:highlight>
              </a:rPr>
              <a:t>advertise on the larger media screen</a:t>
            </a:r>
            <a:r>
              <a:rPr lang="en-US" sz="1400" dirty="0" smtClean="0">
                <a:solidFill>
                  <a:srgbClr val="222222"/>
                </a:solidFill>
                <a:highlight>
                  <a:srgbClr val="FFFFFF"/>
                </a:highlight>
              </a:rPr>
              <a:t>, not on the touch screen. We should black that out when ads are playing to not distract the viewer</a:t>
            </a:r>
          </a:p>
          <a:p>
            <a:pPr marL="400050" indent="-285750">
              <a:buSzPct val="100000"/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rgbClr val="222222"/>
                </a:solidFill>
                <a:highlight>
                  <a:srgbClr val="FFFFFF"/>
                </a:highlight>
              </a:rPr>
              <a:t>Keep the initial offering basic since the platform itself is a new concept – i.e. focus on ads vs. other engagement (e.g., SMS) tactics</a:t>
            </a:r>
          </a:p>
          <a:p>
            <a:pPr marL="400050" indent="-285750">
              <a:buSzPct val="100000"/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rgbClr val="222222"/>
                </a:solidFill>
                <a:highlight>
                  <a:srgbClr val="FFFFFF"/>
                </a:highlight>
              </a:rPr>
              <a:t>Find web portal valuable, </a:t>
            </a:r>
            <a:r>
              <a:rPr lang="en-US" sz="1400" dirty="0">
                <a:solidFill>
                  <a:srgbClr val="222222"/>
                </a:solidFill>
                <a:highlight>
                  <a:srgbClr val="FFFFFF"/>
                </a:highlight>
              </a:rPr>
              <a:t>particularly the </a:t>
            </a:r>
            <a:r>
              <a:rPr lang="en-US" sz="1400" dirty="0" smtClean="0">
                <a:solidFill>
                  <a:srgbClr val="222222"/>
                </a:solidFill>
                <a:highlight>
                  <a:srgbClr val="FFFFFF"/>
                </a:highlight>
              </a:rPr>
              <a:t>dashboard that displays metrics that an agency can present to their clients</a:t>
            </a:r>
          </a:p>
          <a:p>
            <a:pPr marL="114300">
              <a:buSzPct val="100000"/>
            </a:pPr>
            <a:endParaRPr lang="en" sz="1000" dirty="0"/>
          </a:p>
          <a:p>
            <a:pPr>
              <a:buSzPct val="100000"/>
            </a:pPr>
            <a:r>
              <a:rPr lang="en" sz="1400" b="1" dirty="0">
                <a:solidFill>
                  <a:srgbClr val="222222"/>
                </a:solidFill>
                <a:highlight>
                  <a:srgbClr val="FFFFFF"/>
                </a:highlight>
              </a:rPr>
              <a:t>P</a:t>
            </a:r>
            <a:r>
              <a:rPr lang="en-US" sz="1400" b="1" dirty="0">
                <a:solidFill>
                  <a:srgbClr val="222222"/>
                </a:solidFill>
                <a:highlight>
                  <a:srgbClr val="FFFFFF"/>
                </a:highlight>
              </a:rPr>
              <a:t>r</a:t>
            </a:r>
            <a:r>
              <a:rPr lang="en" sz="1400" b="1" dirty="0">
                <a:solidFill>
                  <a:srgbClr val="222222"/>
                </a:solidFill>
                <a:highlight>
                  <a:srgbClr val="FFFFFF"/>
                </a:highlight>
              </a:rPr>
              <a:t>icing:</a:t>
            </a:r>
          </a:p>
          <a:p>
            <a:pPr marL="400050" indent="-285750">
              <a:buSzPct val="100000"/>
              <a:buFont typeface="Arial" panose="020B0604020202020204" pitchFamily="34" charset="0"/>
              <a:buChar char="•"/>
            </a:pPr>
            <a:r>
              <a:rPr lang="en" sz="1400" b="1" dirty="0" smtClean="0"/>
              <a:t>Interest is strongest in in-purchase ads due to ability to target</a:t>
            </a:r>
          </a:p>
          <a:p>
            <a:pPr marL="742950" lvl="1" indent="-285750">
              <a:buClr>
                <a:srgbClr val="222222"/>
              </a:buClr>
              <a:buSzPct val="100000"/>
              <a:buFont typeface="Arial" panose="020B0604020202020204" pitchFamily="34" charset="0"/>
              <a:buChar char="•"/>
            </a:pPr>
            <a:r>
              <a:rPr lang="en" sz="1400" dirty="0">
                <a:solidFill>
                  <a:srgbClr val="222222"/>
                </a:solidFill>
                <a:highlight>
                  <a:srgbClr val="FFFFFF"/>
                </a:highlight>
              </a:rPr>
              <a:t>Targeted ads could </a:t>
            </a:r>
            <a:r>
              <a:rPr lang="en" sz="1400" b="1" dirty="0">
                <a:solidFill>
                  <a:srgbClr val="222222"/>
                </a:solidFill>
                <a:highlight>
                  <a:srgbClr val="FFFFFF"/>
                </a:highlight>
              </a:rPr>
              <a:t>net $0.10-0.20 per display </a:t>
            </a:r>
            <a:r>
              <a:rPr lang="en" sz="1400" dirty="0">
                <a:solidFill>
                  <a:srgbClr val="222222"/>
                </a:solidFill>
                <a:highlight>
                  <a:srgbClr val="FFFFFF"/>
                </a:highlight>
              </a:rPr>
              <a:t>(Natasha, Carat)</a:t>
            </a:r>
          </a:p>
          <a:p>
            <a:pPr marL="742950" lvl="1" indent="-285750">
              <a:buClr>
                <a:srgbClr val="222222"/>
              </a:buClr>
              <a:buSzPct val="100000"/>
              <a:buFont typeface="Arial" panose="020B0604020202020204" pitchFamily="34" charset="0"/>
              <a:buChar char="•"/>
            </a:pPr>
            <a:r>
              <a:rPr lang="en" sz="1400" dirty="0">
                <a:solidFill>
                  <a:srgbClr val="222222"/>
                </a:solidFill>
                <a:highlight>
                  <a:srgbClr val="FFFFFF"/>
                </a:highlight>
              </a:rPr>
              <a:t>In-purchase ad prices determined by demographics available, degree of </a:t>
            </a:r>
            <a:r>
              <a:rPr lang="en" sz="1400" dirty="0" smtClean="0">
                <a:solidFill>
                  <a:srgbClr val="222222"/>
                </a:solidFill>
                <a:highlight>
                  <a:srgbClr val="FFFFFF"/>
                </a:highlight>
              </a:rPr>
              <a:t>targeting – matrix of groups which can be targeted with a price per view increase with each</a:t>
            </a:r>
            <a:endParaRPr lang="en" sz="1400" dirty="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400050" indent="-285750">
              <a:buSzPct val="100000"/>
              <a:buFont typeface="Arial" panose="020B0604020202020204" pitchFamily="34" charset="0"/>
              <a:buChar char="•"/>
            </a:pPr>
            <a:r>
              <a:rPr lang="en" sz="1400" dirty="0" smtClean="0"/>
              <a:t>Media screen ad </a:t>
            </a:r>
            <a:r>
              <a:rPr lang="en" sz="1400" b="1" dirty="0" smtClean="0"/>
              <a:t>pricing determined by number of views</a:t>
            </a:r>
            <a:r>
              <a:rPr lang="en" sz="1400" dirty="0" smtClean="0"/>
              <a:t> and demographics of viewers – charge a m</a:t>
            </a:r>
            <a:r>
              <a:rPr lang="en-US" sz="1400" dirty="0" err="1" smtClean="0">
                <a:solidFill>
                  <a:srgbClr val="222222"/>
                </a:solidFill>
                <a:highlight>
                  <a:srgbClr val="FFFFFF"/>
                </a:highlight>
              </a:rPr>
              <a:t>onthly</a:t>
            </a:r>
            <a:r>
              <a:rPr lang="en-US" sz="1400" dirty="0" smtClean="0">
                <a:solidFill>
                  <a:srgbClr val="222222"/>
                </a:solidFill>
                <a:highlight>
                  <a:srgbClr val="FFFFFF"/>
                </a:highlight>
              </a:rPr>
              <a:t> fee for a projected # of viewers / # views per day</a:t>
            </a:r>
          </a:p>
          <a:p>
            <a:pPr marL="742950" indent="-285750">
              <a:buClr>
                <a:srgbClr val="222222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rgbClr val="222222"/>
                </a:solidFill>
                <a:highlight>
                  <a:srgbClr val="FFFFFF"/>
                </a:highlight>
              </a:rPr>
              <a:t>Can charge a premium for playing during peak periods vs. subsidize to play during "off periods“ – rate card similar to TV ads with prime time, day time, evening, etc.</a:t>
            </a:r>
          </a:p>
          <a:p>
            <a:pPr marL="742950" indent="-285750">
              <a:buClr>
                <a:srgbClr val="222222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rgbClr val="222222"/>
                </a:solidFill>
                <a:highlight>
                  <a:srgbClr val="FFFFFF"/>
                </a:highlight>
              </a:rPr>
              <a:t>50 - 60% are targeted ads that are played when a consumer purchases and remainder are generally playing for passersby </a:t>
            </a:r>
          </a:p>
          <a:p>
            <a:pPr marL="406400" indent="-290513">
              <a:buClr>
                <a:srgbClr val="222222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rgbClr val="222222"/>
                </a:solidFill>
                <a:highlight>
                  <a:srgbClr val="FFFFFF"/>
                </a:highlight>
              </a:rPr>
              <a:t>Agencies want the ability to negotiate price for bulk buys</a:t>
            </a:r>
          </a:p>
          <a:p>
            <a:pPr marL="457200">
              <a:buClr>
                <a:srgbClr val="222222"/>
              </a:buClr>
              <a:buSzPct val="100000"/>
            </a:pPr>
            <a:endParaRPr lang="en-US" sz="1000" dirty="0" smtClean="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>
              <a:buFont typeface="Arial" panose="020B0604020202020204" pitchFamily="34" charset="0"/>
              <a:buNone/>
            </a:pPr>
            <a:r>
              <a:rPr lang="en-US" sz="1400" b="1" dirty="0" smtClean="0">
                <a:solidFill>
                  <a:srgbClr val="222222"/>
                </a:solidFill>
                <a:highlight>
                  <a:srgbClr val="FFFFFF"/>
                </a:highlight>
              </a:rPr>
              <a:t>Key Metrics: </a:t>
            </a:r>
          </a:p>
          <a:p>
            <a:pPr marL="400050" indent="-285750">
              <a:buClr>
                <a:srgbClr val="222222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222222"/>
                </a:solidFill>
                <a:highlight>
                  <a:srgbClr val="FFFFFF"/>
                </a:highlight>
              </a:rPr>
              <a:t>Limited </a:t>
            </a:r>
            <a:r>
              <a:rPr lang="en-US" sz="1400" b="1" dirty="0" smtClean="0">
                <a:solidFill>
                  <a:srgbClr val="222222"/>
                </a:solidFill>
                <a:highlight>
                  <a:srgbClr val="FFFFFF"/>
                </a:highlight>
              </a:rPr>
              <a:t>sophistication in monitoring / data gathering </a:t>
            </a:r>
            <a:r>
              <a:rPr lang="en-US" sz="1400" dirty="0" smtClean="0">
                <a:solidFill>
                  <a:srgbClr val="222222"/>
                </a:solidFill>
                <a:highlight>
                  <a:srgbClr val="FFFFFF"/>
                </a:highlight>
              </a:rPr>
              <a:t>– </a:t>
            </a:r>
            <a:r>
              <a:rPr lang="en-US" sz="1400" dirty="0">
                <a:solidFill>
                  <a:srgbClr val="222222"/>
                </a:solidFill>
                <a:highlight>
                  <a:srgbClr val="FFFFFF"/>
                </a:highlight>
              </a:rPr>
              <a:t>typically do not attempt to measure effectiveness</a:t>
            </a:r>
          </a:p>
          <a:p>
            <a:pPr marL="400050" indent="-285750">
              <a:buClr>
                <a:srgbClr val="222222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222222"/>
                </a:solidFill>
                <a:highlight>
                  <a:srgbClr val="FFFFFF"/>
                </a:highlight>
              </a:rPr>
              <a:t>Want to know </a:t>
            </a:r>
            <a:r>
              <a:rPr lang="en-US" sz="1400" dirty="0" smtClean="0">
                <a:solidFill>
                  <a:srgbClr val="222222"/>
                </a:solidFill>
                <a:highlight>
                  <a:srgbClr val="FFFFFF"/>
                </a:highlight>
              </a:rPr>
              <a:t># of times the </a:t>
            </a:r>
            <a:r>
              <a:rPr lang="en-US" sz="1400" dirty="0">
                <a:solidFill>
                  <a:srgbClr val="222222"/>
                </a:solidFill>
                <a:highlight>
                  <a:srgbClr val="FFFFFF"/>
                </a:highlight>
              </a:rPr>
              <a:t>ad plays and </a:t>
            </a:r>
            <a:r>
              <a:rPr lang="en-US" sz="1400" dirty="0" smtClean="0">
                <a:solidFill>
                  <a:srgbClr val="222222"/>
                </a:solidFill>
                <a:highlight>
                  <a:srgbClr val="FFFFFF"/>
                </a:highlight>
              </a:rPr>
              <a:t>projected </a:t>
            </a:r>
            <a:r>
              <a:rPr lang="en-US" sz="1400" dirty="0">
                <a:solidFill>
                  <a:srgbClr val="222222"/>
                </a:solidFill>
                <a:highlight>
                  <a:srgbClr val="FFFFFF"/>
                </a:highlight>
              </a:rPr>
              <a:t>reach. Any additional demographics would be </a:t>
            </a:r>
            <a:r>
              <a:rPr lang="en-US" sz="1400" dirty="0" smtClean="0">
                <a:solidFill>
                  <a:srgbClr val="222222"/>
                </a:solidFill>
                <a:highlight>
                  <a:srgbClr val="FFFFFF"/>
                </a:highlight>
              </a:rPr>
              <a:t>helpful</a:t>
            </a:r>
          </a:p>
          <a:p>
            <a:pPr marL="400050" indent="-285750">
              <a:buClr>
                <a:srgbClr val="222222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rgbClr val="222222"/>
                </a:solidFill>
                <a:highlight>
                  <a:srgbClr val="FFFFFF"/>
                </a:highlight>
              </a:rPr>
              <a:t>More sophisticated advertisers interested in selecting groups of Fuel Points, so target FPs in certain neighborhoods, those in grocery stores vs. salons, etc.</a:t>
            </a:r>
            <a:endParaRPr lang="en-US" sz="1400" dirty="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457200" indent="-342900">
              <a:buSzPct val="100000"/>
              <a:buChar char="●"/>
            </a:pPr>
            <a:endParaRPr lang="en" sz="1400" dirty="0"/>
          </a:p>
        </p:txBody>
      </p:sp>
    </p:spTree>
    <p:extLst>
      <p:ext uri="{BB962C8B-B14F-4D97-AF65-F5344CB8AC3E}">
        <p14:creationId xmlns:p14="http://schemas.microsoft.com/office/powerpoint/2010/main" val="25642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242455" y="181738"/>
            <a:ext cx="8506692" cy="408709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smtClean="0">
                <a:solidFill>
                  <a:schemeClr val="tx1"/>
                </a:solidFill>
              </a:rPr>
              <a:t>Advertiser portal functionality requirements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04357" y="682625"/>
            <a:ext cx="8444790" cy="4351338"/>
          </a:xfrm>
        </p:spPr>
        <p:txBody>
          <a:bodyPr>
            <a:noAutofit/>
          </a:bodyPr>
          <a:lstStyle/>
          <a:p>
            <a:pPr marL="0" indent="0" fontAlgn="base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b="1" u="sng" dirty="0" smtClean="0"/>
              <a:t>1. Registration </a:t>
            </a:r>
            <a:r>
              <a:rPr lang="en-US" sz="1200" b="1" u="sng" dirty="0"/>
              <a:t>of advertisers:</a:t>
            </a:r>
          </a:p>
          <a:p>
            <a:pPr fontAlgn="base">
              <a:lnSpc>
                <a:spcPct val="100000"/>
              </a:lnSpc>
              <a:spcBef>
                <a:spcPts val="0"/>
              </a:spcBef>
            </a:pPr>
            <a:r>
              <a:rPr lang="en-US" sz="1200" dirty="0"/>
              <a:t>Unique log-in ID / password for an advertiser (agency, business, other organization) to access web portal</a:t>
            </a:r>
          </a:p>
          <a:p>
            <a:pPr fontAlgn="base">
              <a:lnSpc>
                <a:spcPct val="100000"/>
              </a:lnSpc>
              <a:spcBef>
                <a:spcPts val="0"/>
              </a:spcBef>
            </a:pPr>
            <a:r>
              <a:rPr lang="en-US" sz="1200" dirty="0"/>
              <a:t>Record profile information (organization name, contact name, email, phone number for key contact)</a:t>
            </a:r>
          </a:p>
          <a:p>
            <a:pPr fontAlgn="base">
              <a:lnSpc>
                <a:spcPct val="100000"/>
              </a:lnSpc>
              <a:spcBef>
                <a:spcPts val="0"/>
              </a:spcBef>
            </a:pPr>
            <a:r>
              <a:rPr lang="en-US" sz="1200" dirty="0"/>
              <a:t>For advertising agencies, is it possible for one agency to have different sub-accounts they can choose from to perform activities 2 - 4, since they might be advertising on behalf of a few organizations? (e.g., </a:t>
            </a:r>
            <a:r>
              <a:rPr lang="en-US" sz="1200" dirty="0" err="1"/>
              <a:t>MaaD</a:t>
            </a:r>
            <a:r>
              <a:rPr lang="en-US" sz="1200" dirty="0"/>
              <a:t> Media can select a tab for USAID, </a:t>
            </a:r>
            <a:r>
              <a:rPr lang="en-US" sz="1200" dirty="0" err="1"/>
              <a:t>Movit</a:t>
            </a:r>
            <a:r>
              <a:rPr lang="en-US" sz="1200" dirty="0"/>
              <a:t>, Unilever, etc.)</a:t>
            </a:r>
          </a:p>
          <a:p>
            <a:pPr marL="0" indent="0" fontAlgn="base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dirty="0"/>
              <a:t/>
            </a:r>
            <a:br>
              <a:rPr lang="en-US" sz="1200" dirty="0"/>
            </a:br>
            <a:r>
              <a:rPr lang="en-US" sz="1200" b="1" u="sng" dirty="0" smtClean="0"/>
              <a:t>2. Media </a:t>
            </a:r>
            <a:r>
              <a:rPr lang="en-US" sz="1200" b="1" u="sng" dirty="0"/>
              <a:t>upload and campaign </a:t>
            </a:r>
            <a:r>
              <a:rPr lang="en-US" sz="1200" b="1" u="sng" dirty="0" smtClean="0"/>
              <a:t>management:</a:t>
            </a:r>
            <a:endParaRPr lang="en-US" sz="1200" b="1" u="sng" dirty="0"/>
          </a:p>
          <a:p>
            <a:pPr fontAlgn="base">
              <a:lnSpc>
                <a:spcPct val="100000"/>
              </a:lnSpc>
              <a:spcBef>
                <a:spcPts val="0"/>
              </a:spcBef>
            </a:pPr>
            <a:r>
              <a:rPr lang="en-US" sz="1200" dirty="0"/>
              <a:t>Ability to upload and view video clips</a:t>
            </a:r>
          </a:p>
          <a:p>
            <a:pPr lvl="1" fontAlgn="base">
              <a:lnSpc>
                <a:spcPct val="100000"/>
              </a:lnSpc>
              <a:spcBef>
                <a:spcPts val="0"/>
              </a:spcBef>
            </a:pPr>
            <a:r>
              <a:rPr lang="en-US" sz="1200" dirty="0"/>
              <a:t>Select target demographic for distribution and for tracking</a:t>
            </a:r>
          </a:p>
          <a:p>
            <a:pPr lvl="2" fontAlgn="base">
              <a:lnSpc>
                <a:spcPct val="100000"/>
              </a:lnSpc>
              <a:spcBef>
                <a:spcPts val="0"/>
              </a:spcBef>
            </a:pPr>
            <a:r>
              <a:rPr lang="en-US" sz="1200" dirty="0"/>
              <a:t>Gender (M / F / all)</a:t>
            </a:r>
          </a:p>
          <a:p>
            <a:pPr lvl="2" fontAlgn="base">
              <a:lnSpc>
                <a:spcPct val="100000"/>
              </a:lnSpc>
              <a:spcBef>
                <a:spcPts val="0"/>
              </a:spcBef>
            </a:pPr>
            <a:r>
              <a:rPr lang="en-US" sz="1200" dirty="0"/>
              <a:t>Age (&lt; 18, 19 - 29, 30 - 59, 60+, all)</a:t>
            </a:r>
          </a:p>
          <a:p>
            <a:pPr lvl="2" fontAlgn="base">
              <a:lnSpc>
                <a:spcPct val="100000"/>
              </a:lnSpc>
              <a:spcBef>
                <a:spcPts val="0"/>
              </a:spcBef>
            </a:pPr>
            <a:r>
              <a:rPr lang="en-US" sz="1200" dirty="0"/>
              <a:t>Location of kiosk (kiosk category to be determined -- e.g.,  “smaller, more local” kiosk in hair salon vs. “larger,, more urban” kiosk at petrol station)</a:t>
            </a:r>
          </a:p>
          <a:p>
            <a:pPr lvl="2" fontAlgn="base">
              <a:lnSpc>
                <a:spcPct val="100000"/>
              </a:lnSpc>
              <a:spcBef>
                <a:spcPts val="0"/>
              </a:spcBef>
            </a:pPr>
            <a:r>
              <a:rPr lang="en-US" sz="1200" dirty="0"/>
              <a:t>Income (e.g., based on average fuel purchase amount per week</a:t>
            </a:r>
            <a:r>
              <a:rPr lang="en-US" sz="1200" dirty="0" smtClean="0"/>
              <a:t>)</a:t>
            </a:r>
            <a:endParaRPr lang="en-US" sz="1200" dirty="0"/>
          </a:p>
          <a:p>
            <a:pPr lvl="1" fontAlgn="base">
              <a:lnSpc>
                <a:spcPct val="100000"/>
              </a:lnSpc>
              <a:spcBef>
                <a:spcPts val="0"/>
              </a:spcBef>
            </a:pPr>
            <a:r>
              <a:rPr lang="en-US" sz="1200" dirty="0"/>
              <a:t>Based on demographic specifications, advertiser will get an estimate of how many people they will reach </a:t>
            </a:r>
          </a:p>
          <a:p>
            <a:pPr lvl="1" fontAlgn="base">
              <a:lnSpc>
                <a:spcPct val="100000"/>
              </a:lnSpc>
              <a:spcBef>
                <a:spcPts val="0"/>
              </a:spcBef>
            </a:pPr>
            <a:r>
              <a:rPr lang="en-US" sz="1200" dirty="0"/>
              <a:t>Open question as to how customer will “engage” - customer selects the ad they want to see (almost like a juke box), customer says if they liked the ad, etc.</a:t>
            </a:r>
          </a:p>
          <a:p>
            <a:pPr lvl="1" fontAlgn="base">
              <a:lnSpc>
                <a:spcPct val="100000"/>
              </a:lnSpc>
              <a:spcBef>
                <a:spcPts val="0"/>
              </a:spcBef>
            </a:pPr>
            <a:r>
              <a:rPr lang="en-US" sz="1200" dirty="0"/>
              <a:t>Select length of run (start date and end date or indefinite end date)</a:t>
            </a:r>
          </a:p>
          <a:p>
            <a:pPr lvl="1" fontAlgn="base">
              <a:lnSpc>
                <a:spcPct val="100000"/>
              </a:lnSpc>
              <a:spcBef>
                <a:spcPts val="0"/>
              </a:spcBef>
            </a:pPr>
            <a:r>
              <a:rPr lang="en-US" sz="1200" dirty="0"/>
              <a:t>Goes for approval to the SCE Digital Services team</a:t>
            </a:r>
          </a:p>
          <a:p>
            <a:pPr lvl="1" fontAlgn="base">
              <a:lnSpc>
                <a:spcPct val="100000"/>
              </a:lnSpc>
              <a:spcBef>
                <a:spcPts val="0"/>
              </a:spcBef>
            </a:pPr>
            <a:r>
              <a:rPr lang="en-US" sz="1200" dirty="0"/>
              <a:t>Once approved, will be uploaded to relevant kiosks to </a:t>
            </a:r>
            <a:r>
              <a:rPr lang="en-US" sz="1200" dirty="0" smtClean="0"/>
              <a:t>play</a:t>
            </a:r>
            <a:endParaRPr lang="en-US" sz="1200" dirty="0"/>
          </a:p>
          <a:p>
            <a:pPr fontAlgn="base">
              <a:lnSpc>
                <a:spcPct val="100000"/>
              </a:lnSpc>
              <a:spcBef>
                <a:spcPts val="0"/>
              </a:spcBef>
            </a:pPr>
            <a:r>
              <a:rPr lang="en-US" sz="1200" dirty="0"/>
              <a:t>Ability to archive video clips</a:t>
            </a:r>
          </a:p>
          <a:p>
            <a:pPr lvl="1" fontAlgn="base">
              <a:lnSpc>
                <a:spcPct val="100000"/>
              </a:lnSpc>
              <a:spcBef>
                <a:spcPts val="0"/>
              </a:spcBef>
            </a:pPr>
            <a:r>
              <a:rPr lang="en-US" sz="1200" dirty="0"/>
              <a:t>Archive videos after the length of the campaign is over but advertiser still view the video and campaign </a:t>
            </a:r>
            <a:r>
              <a:rPr lang="en-US" sz="1200" dirty="0" smtClean="0"/>
              <a:t>statistics</a:t>
            </a:r>
          </a:p>
          <a:p>
            <a:pPr marL="457200" lvl="1" indent="0" fontAlgn="base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dirty="0" smtClean="0"/>
              <a:t> </a:t>
            </a:r>
          </a:p>
          <a:p>
            <a:pPr marL="0" indent="0" fontAlgn="base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b="1" u="sng" dirty="0" smtClean="0"/>
              <a:t>3. Selection </a:t>
            </a:r>
            <a:r>
              <a:rPr lang="en-US" sz="1200" b="1" u="sng" dirty="0"/>
              <a:t>and tracking of “success” and “impact” campaign metrics:</a:t>
            </a:r>
          </a:p>
          <a:p>
            <a:pPr fontAlgn="base">
              <a:lnSpc>
                <a:spcPct val="100000"/>
              </a:lnSpc>
              <a:spcBef>
                <a:spcPts val="0"/>
              </a:spcBef>
            </a:pPr>
            <a:r>
              <a:rPr lang="en-US" sz="1200" dirty="0"/>
              <a:t>On-going tracking via a dashboard (basic: table, advanced: graphics)</a:t>
            </a:r>
          </a:p>
          <a:p>
            <a:pPr lvl="1" fontAlgn="base">
              <a:lnSpc>
                <a:spcPct val="100000"/>
              </a:lnSpc>
              <a:spcBef>
                <a:spcPts val="0"/>
              </a:spcBef>
            </a:pPr>
            <a:r>
              <a:rPr lang="en-US" sz="1200" dirty="0"/>
              <a:t>Aggregate statistics on total number of viewers for each clip</a:t>
            </a:r>
          </a:p>
          <a:p>
            <a:pPr lvl="2" fontAlgn="base">
              <a:lnSpc>
                <a:spcPct val="100000"/>
              </a:lnSpc>
              <a:spcBef>
                <a:spcPts val="0"/>
              </a:spcBef>
            </a:pPr>
            <a:r>
              <a:rPr lang="en-US" sz="1200" dirty="0"/>
              <a:t>Cut by demographic</a:t>
            </a:r>
          </a:p>
          <a:p>
            <a:pPr fontAlgn="base">
              <a:lnSpc>
                <a:spcPct val="100000"/>
              </a:lnSpc>
              <a:spcBef>
                <a:spcPts val="0"/>
              </a:spcBef>
            </a:pPr>
            <a:r>
              <a:rPr lang="en-US" sz="1200" dirty="0"/>
              <a:t>Daily or weekly email updates, if they select the option</a:t>
            </a:r>
          </a:p>
          <a:p>
            <a:pPr marL="0" indent="0" fontAlgn="base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dirty="0"/>
              <a:t/>
            </a:r>
            <a:br>
              <a:rPr lang="en-US" sz="1200" dirty="0"/>
            </a:br>
            <a:r>
              <a:rPr lang="en-US" sz="1200" b="1" u="sng" dirty="0" smtClean="0"/>
              <a:t>4. Tracking </a:t>
            </a:r>
            <a:r>
              <a:rPr lang="en-US" sz="1200" b="1" u="sng" dirty="0"/>
              <a:t>of costs and payment</a:t>
            </a:r>
          </a:p>
          <a:p>
            <a:pPr fontAlgn="base">
              <a:lnSpc>
                <a:spcPct val="100000"/>
              </a:lnSpc>
              <a:spcBef>
                <a:spcPts val="0"/>
              </a:spcBef>
            </a:pPr>
            <a:r>
              <a:rPr lang="en-US" sz="1200" dirty="0"/>
              <a:t>“Invoice” feature - base fee, cost / viewer, etc. for them to have an idea of the total cost of campaign</a:t>
            </a:r>
          </a:p>
          <a:p>
            <a:pPr fontAlgn="base">
              <a:lnSpc>
                <a:spcPct val="100000"/>
              </a:lnSpc>
              <a:spcBef>
                <a:spcPts val="0"/>
              </a:spcBef>
            </a:pPr>
            <a:r>
              <a:rPr lang="en-US" sz="1200" dirty="0"/>
              <a:t>Ability to pay </a:t>
            </a:r>
            <a:r>
              <a:rPr lang="en-US" sz="1200" dirty="0" smtClean="0"/>
              <a:t>online</a:t>
            </a:r>
            <a:r>
              <a:rPr lang="en-US" sz="1600" dirty="0"/>
              <a:t/>
            </a:r>
            <a:br>
              <a:rPr lang="en-US" sz="1600" dirty="0"/>
            </a:b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5350396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/>
          <p:cNvSpPr/>
          <p:nvPr/>
        </p:nvSpPr>
        <p:spPr>
          <a:xfrm>
            <a:off x="242455" y="181738"/>
            <a:ext cx="8506692" cy="408709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smtClean="0">
                <a:solidFill>
                  <a:schemeClr val="tx1"/>
                </a:solidFill>
              </a:rPr>
              <a:t>Potential partnerships</a:t>
            </a:r>
          </a:p>
        </p:txBody>
      </p:sp>
      <p:sp>
        <p:nvSpPr>
          <p:cNvPr id="2" name="TextBox 1"/>
          <p:cNvSpPr txBox="1"/>
          <p:nvPr/>
        </p:nvSpPr>
        <p:spPr>
          <a:xfrm rot="16200000">
            <a:off x="-690272" y="1782732"/>
            <a:ext cx="2248294" cy="36933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Kenya</a:t>
            </a:r>
            <a:endParaRPr lang="en-US" b="1" dirty="0"/>
          </a:p>
        </p:txBody>
      </p:sp>
      <p:graphicFrame>
        <p:nvGraphicFramePr>
          <p:cNvPr id="8" name="Shape 192"/>
          <p:cNvGraphicFramePr/>
          <p:nvPr>
            <p:extLst>
              <p:ext uri="{D42A27DB-BD31-4B8C-83A1-F6EECF244321}">
                <p14:modId xmlns:p14="http://schemas.microsoft.com/office/powerpoint/2010/main" val="2405183276"/>
              </p:ext>
            </p:extLst>
          </p:nvPr>
        </p:nvGraphicFramePr>
        <p:xfrm>
          <a:off x="800100" y="3194974"/>
          <a:ext cx="7949047" cy="353553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885298"/>
                <a:gridCol w="1258055"/>
                <a:gridCol w="1858758"/>
                <a:gridCol w="3946936"/>
              </a:tblGrid>
              <a:tr h="604128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400" b="1" dirty="0"/>
                        <a:t>Partner name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400" b="1" dirty="0" smtClean="0"/>
                        <a:t>Status</a:t>
                      </a:r>
                      <a:endParaRPr lang="en" sz="1400" b="1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400" b="1" dirty="0" smtClean="0"/>
                        <a:t>Next Steps</a:t>
                      </a:r>
                      <a:endParaRPr lang="en" sz="1400" b="1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400" b="1" dirty="0" smtClean="0"/>
                        <a:t>Details</a:t>
                      </a:r>
                      <a:endParaRPr lang="en" sz="1400" b="1" dirty="0"/>
                    </a:p>
                  </a:txBody>
                  <a:tcPr marL="91425" marR="91425" marT="91425" marB="91425"/>
                </a:tc>
              </a:tr>
              <a:tr h="51610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200" b="1" dirty="0"/>
                        <a:t>Fireworks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171450" indent="-171450">
                        <a:spcBef>
                          <a:spcPts val="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" sz="1200" dirty="0"/>
                        <a:t>High </a:t>
                      </a:r>
                      <a:r>
                        <a:rPr lang="en" sz="1200" dirty="0" smtClean="0"/>
                        <a:t>interest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" sz="1200" dirty="0" smtClean="0"/>
                        <a:t>Need to go back with details on offering</a:t>
                      </a:r>
                      <a:r>
                        <a:rPr lang="en" sz="1200" baseline="0" dirty="0" smtClean="0"/>
                        <a:t> and</a:t>
                      </a:r>
                      <a:r>
                        <a:rPr lang="en" sz="1200" dirty="0" smtClean="0"/>
                        <a:t> pricing (Feb 2016)</a:t>
                      </a:r>
                    </a:p>
                    <a:p>
                      <a:pPr marL="171450" indent="-171450">
                        <a:spcBef>
                          <a:spcPts val="0"/>
                        </a:spcBef>
                        <a:buFont typeface="Arial" panose="020B0604020202020204" pitchFamily="34" charset="0"/>
                        <a:buChar char="•"/>
                      </a:pPr>
                      <a:endParaRPr lang="en" sz="12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r>
                        <a:rPr lang="en" sz="1200" dirty="0" smtClean="0"/>
                        <a:t>Relevant clients: </a:t>
                      </a:r>
                      <a:r>
                        <a:rPr lang="en" sz="1200" dirty="0" smtClean="0">
                          <a:solidFill>
                            <a:srgbClr val="222222"/>
                          </a:solidFill>
                          <a:highlight>
                            <a:srgbClr val="FFFFFF"/>
                          </a:highlight>
                        </a:rPr>
                        <a:t>USAID</a:t>
                      </a:r>
                      <a:r>
                        <a:rPr lang="en" sz="1200" dirty="0">
                          <a:solidFill>
                            <a:srgbClr val="222222"/>
                          </a:solidFill>
                          <a:highlight>
                            <a:srgbClr val="FFFFFF"/>
                          </a:highlight>
                        </a:rPr>
                        <a:t>, Uganda Health Marketing Group - NGO, Shoprite, Pepsi, Zuku, Umeme, Centenary Bank, EFC Microfinance, Marie Stopes, KCCA, Movit, Mukwano, Nile Breweries (if we can filter for 18+), Uganda </a:t>
                      </a:r>
                      <a:r>
                        <a:rPr lang="en" sz="1200" dirty="0" smtClean="0">
                          <a:solidFill>
                            <a:srgbClr val="222222"/>
                          </a:solidFill>
                          <a:highlight>
                            <a:srgbClr val="FFFFFF"/>
                          </a:highlight>
                        </a:rPr>
                        <a:t>Mobaati,</a:t>
                      </a:r>
                      <a:r>
                        <a:rPr lang="en" sz="1200" baseline="0" dirty="0" smtClean="0">
                          <a:solidFill>
                            <a:srgbClr val="222222"/>
                          </a:solidFill>
                          <a:highlight>
                            <a:srgbClr val="FFFFFF"/>
                          </a:highlight>
                        </a:rPr>
                        <a:t> </a:t>
                      </a:r>
                      <a:r>
                        <a:rPr lang="en" sz="1200" dirty="0" smtClean="0">
                          <a:solidFill>
                            <a:srgbClr val="222222"/>
                          </a:solidFill>
                          <a:highlight>
                            <a:srgbClr val="FFFFFF"/>
                          </a:highlight>
                        </a:rPr>
                        <a:t>MTN</a:t>
                      </a:r>
                      <a:endParaRPr lang="en" sz="1200" dirty="0">
                        <a:solidFill>
                          <a:srgbClr val="222222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L="91425" marR="91425" marT="91425" marB="91425"/>
                </a:tc>
              </a:tr>
              <a:tr h="248125"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r>
                        <a:rPr lang="en" sz="1200" b="1" dirty="0"/>
                        <a:t>Maad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171450" indent="-171450">
                        <a:spcBef>
                          <a:spcPts val="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 smtClean="0"/>
                        <a:t>Seemingly interested but</a:t>
                      </a:r>
                      <a:r>
                        <a:rPr lang="en-US" sz="1200" baseline="0" dirty="0" smtClean="0"/>
                        <a:t> relationship is </a:t>
                      </a:r>
                      <a:r>
                        <a:rPr lang="en-US" sz="1200" baseline="0" dirty="0" err="1" smtClean="0"/>
                        <a:t>dificult</a:t>
                      </a:r>
                      <a:endParaRPr sz="12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171450" indent="-171450">
                        <a:spcBef>
                          <a:spcPts val="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 smtClean="0"/>
                        <a:t>Potentially set up site visit to maintain</a:t>
                      </a:r>
                      <a:r>
                        <a:rPr lang="en-US" sz="1200" baseline="0" dirty="0" smtClean="0"/>
                        <a:t> interest</a:t>
                      </a:r>
                      <a:endParaRPr lang="en-US" sz="1200" dirty="0" smtClean="0"/>
                    </a:p>
                    <a:p>
                      <a:pPr marL="171450" indent="-171450">
                        <a:spcBef>
                          <a:spcPts val="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 smtClean="0"/>
                        <a:t>Return</a:t>
                      </a:r>
                      <a:r>
                        <a:rPr lang="en-US" sz="1200" baseline="0" dirty="0" smtClean="0"/>
                        <a:t> in March with more information</a:t>
                      </a:r>
                      <a:endParaRPr sz="12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r>
                        <a:rPr lang="en-US" sz="1200" dirty="0" err="1" smtClean="0"/>
                        <a:t>Movit</a:t>
                      </a:r>
                      <a:r>
                        <a:rPr lang="en-US" sz="1200" dirty="0" smtClean="0"/>
                        <a:t> (haircare) brand</a:t>
                      </a:r>
                      <a:r>
                        <a:rPr lang="en-US" sz="1200" baseline="0" dirty="0" smtClean="0"/>
                        <a:t> and other appropriate client</a:t>
                      </a:r>
                      <a:endParaRPr sz="1200" dirty="0"/>
                    </a:p>
                  </a:txBody>
                  <a:tcPr marL="91425" marR="91425" marT="91425" marB="91425"/>
                </a:tc>
              </a:tr>
              <a:tr h="248125"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r>
                        <a:rPr lang="en" sz="1200" b="1" dirty="0" smtClean="0"/>
                        <a:t>Carat</a:t>
                      </a:r>
                      <a:endParaRPr lang="en" sz="1200" b="1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171450" indent="-171450">
                        <a:spcBef>
                          <a:spcPts val="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 smtClean="0"/>
                        <a:t>Advisory relationship</a:t>
                      </a:r>
                      <a:endParaRPr sz="12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171450" indent="-171450">
                        <a:spcBef>
                          <a:spcPts val="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 smtClean="0"/>
                        <a:t>Share info on media screen testing plan</a:t>
                      </a:r>
                      <a:endParaRPr sz="12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r>
                        <a:rPr lang="en-US" sz="1200" dirty="0" smtClean="0"/>
                        <a:t>Not many relevant clients, but valuable advisory</a:t>
                      </a:r>
                      <a:r>
                        <a:rPr lang="en-US" sz="1200" baseline="0" dirty="0" smtClean="0"/>
                        <a:t> role</a:t>
                      </a:r>
                      <a:endParaRPr sz="1200" dirty="0"/>
                    </a:p>
                  </a:txBody>
                  <a:tcPr marL="91425" marR="91425" marT="91425" marB="91425"/>
                </a:tc>
              </a:tr>
              <a:tr h="248125"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r>
                        <a:rPr lang="en" sz="1200" b="1" dirty="0" smtClean="0"/>
                        <a:t>Camouflage</a:t>
                      </a:r>
                      <a:endParaRPr lang="en" sz="1200" b="1" dirty="0"/>
                    </a:p>
                  </a:txBody>
                  <a:tcPr marR="0" marT="91425" marB="91425"/>
                </a:tc>
                <a:tc>
                  <a:txBody>
                    <a:bodyPr/>
                    <a:lstStyle/>
                    <a:p>
                      <a:pPr marL="171450" indent="-171450">
                        <a:spcBef>
                          <a:spcPts val="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 smtClean="0"/>
                        <a:t>Ghosted</a:t>
                      </a:r>
                      <a:endParaRPr sz="12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171450" indent="-171450">
                        <a:spcBef>
                          <a:spcPts val="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 smtClean="0"/>
                        <a:t>Return</a:t>
                      </a:r>
                      <a:r>
                        <a:rPr lang="en-US" sz="1200" baseline="0" dirty="0" smtClean="0"/>
                        <a:t> in March with more information</a:t>
                      </a:r>
                      <a:endParaRPr sz="12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r>
                        <a:rPr lang="en-US" sz="1200" dirty="0" smtClean="0"/>
                        <a:t>Got some valuable information</a:t>
                      </a:r>
                      <a:r>
                        <a:rPr lang="en-US" sz="1200" baseline="0" dirty="0" smtClean="0"/>
                        <a:t> from them, potentially an ad sales partner</a:t>
                      </a:r>
                      <a:endParaRPr sz="1200" dirty="0"/>
                    </a:p>
                  </a:txBody>
                  <a:tcPr marL="91425" marR="91425" marT="91425" marB="91425"/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 rot="16200000">
            <a:off x="-1328695" y="4772879"/>
            <a:ext cx="3525142" cy="36933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Uganda</a:t>
            </a:r>
            <a:endParaRPr lang="en-US" b="1" dirty="0"/>
          </a:p>
        </p:txBody>
      </p:sp>
      <p:graphicFrame>
        <p:nvGraphicFramePr>
          <p:cNvPr id="10" name="Shape 192"/>
          <p:cNvGraphicFramePr/>
          <p:nvPr>
            <p:extLst>
              <p:ext uri="{D42A27DB-BD31-4B8C-83A1-F6EECF244321}">
                <p14:modId xmlns:p14="http://schemas.microsoft.com/office/powerpoint/2010/main" val="4128193912"/>
              </p:ext>
            </p:extLst>
          </p:nvPr>
        </p:nvGraphicFramePr>
        <p:xfrm>
          <a:off x="800100" y="843252"/>
          <a:ext cx="7949047" cy="225543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885298"/>
                <a:gridCol w="1258055"/>
                <a:gridCol w="1858758"/>
                <a:gridCol w="3946936"/>
              </a:tblGrid>
              <a:tr h="540954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400" b="1" dirty="0"/>
                        <a:t>Partner name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400" b="1" dirty="0" smtClean="0"/>
                        <a:t>Status</a:t>
                      </a:r>
                      <a:endParaRPr lang="en" sz="1400" b="1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400" b="1" dirty="0" smtClean="0"/>
                        <a:t>Next Steps</a:t>
                      </a:r>
                      <a:endParaRPr lang="en" sz="1400" b="1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400" b="1" dirty="0" smtClean="0"/>
                        <a:t>Details</a:t>
                      </a:r>
                      <a:endParaRPr lang="en" sz="1400" b="1" dirty="0"/>
                    </a:p>
                  </a:txBody>
                  <a:tcPr marL="91425" marR="91425" marT="91425" marB="91425"/>
                </a:tc>
              </a:tr>
              <a:tr h="811444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200" b="1" dirty="0" smtClean="0"/>
                        <a:t>Posterscope</a:t>
                      </a:r>
                      <a:endParaRPr lang="en" sz="1200" b="1" dirty="0"/>
                    </a:p>
                  </a:txBody>
                  <a:tcPr marL="91425" marR="0" marT="91425" marB="91425"/>
                </a:tc>
                <a:tc>
                  <a:txBody>
                    <a:bodyPr/>
                    <a:lstStyle/>
                    <a:p>
                      <a:pPr marL="171450" indent="-171450">
                        <a:spcBef>
                          <a:spcPts val="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" sz="1200" dirty="0" smtClean="0"/>
                        <a:t>Initial meeting, showed strong interest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171450" indent="-171450">
                        <a:spcBef>
                          <a:spcPts val="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" sz="1200" dirty="0" smtClean="0"/>
                        <a:t>Share information about media screen testing plan</a:t>
                      </a:r>
                      <a:endParaRPr lang="en" sz="12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r>
                        <a:rPr lang="en" sz="1200" dirty="0" smtClean="0">
                          <a:solidFill>
                            <a:srgbClr val="222222"/>
                          </a:solidFill>
                          <a:highlight>
                            <a:srgbClr val="FFFFFF"/>
                          </a:highlight>
                        </a:rPr>
                        <a:t>OOH-focused agency in Dentsu-Aegis network. Potentially</a:t>
                      </a:r>
                      <a:r>
                        <a:rPr lang="en" sz="1200" baseline="0" dirty="0" smtClean="0">
                          <a:solidFill>
                            <a:srgbClr val="222222"/>
                          </a:solidFill>
                          <a:highlight>
                            <a:srgbClr val="FFFFFF"/>
                          </a:highlight>
                        </a:rPr>
                        <a:t> valuable advisor as well as sales partner.</a:t>
                      </a:r>
                      <a:endParaRPr lang="en" sz="1200" dirty="0">
                        <a:solidFill>
                          <a:srgbClr val="222222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L="91425" marR="91425" marT="91425" marB="91425"/>
                </a:tc>
              </a:tr>
              <a:tr h="649150"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r>
                        <a:rPr lang="en" sz="1200" b="1" dirty="0" smtClean="0"/>
                        <a:t>Havas</a:t>
                      </a:r>
                      <a:endParaRPr lang="en" sz="1200" b="1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171450" indent="-171450">
                        <a:spcBef>
                          <a:spcPts val="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 smtClean="0"/>
                        <a:t>Initial meeting</a:t>
                      </a:r>
                      <a:endParaRPr sz="12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" sz="1200" dirty="0" smtClean="0"/>
                        <a:t>Share information about media screen testing plan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r>
                        <a:rPr lang="en-US" sz="1200" dirty="0" smtClean="0"/>
                        <a:t>Potential ad sales partner, largest non-</a:t>
                      </a:r>
                      <a:r>
                        <a:rPr lang="en-US" sz="1200" dirty="0" err="1" smtClean="0"/>
                        <a:t>Dentsu</a:t>
                      </a:r>
                      <a:r>
                        <a:rPr lang="en-US" sz="1200" baseline="0" dirty="0" smtClean="0"/>
                        <a:t> agency in Kenya</a:t>
                      </a:r>
                      <a:endParaRPr sz="1200" dirty="0"/>
                    </a:p>
                  </a:txBody>
                  <a:tcPr marL="91425" marR="91425" marT="91425" marB="91425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39250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37457" y="3410035"/>
            <a:ext cx="8311243" cy="31487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242455" y="181738"/>
            <a:ext cx="8506692" cy="408709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smtClean="0">
                <a:solidFill>
                  <a:schemeClr val="tx1"/>
                </a:solidFill>
              </a:rPr>
              <a:t>AGENDA</a:t>
            </a:r>
          </a:p>
        </p:txBody>
      </p:sp>
      <p:sp>
        <p:nvSpPr>
          <p:cNvPr id="6" name="Shape 57"/>
          <p:cNvSpPr txBox="1">
            <a:spLocks/>
          </p:cNvSpPr>
          <p:nvPr/>
        </p:nvSpPr>
        <p:spPr>
          <a:xfrm>
            <a:off x="67018" y="604083"/>
            <a:ext cx="8520599" cy="34164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800" b="1" dirty="0"/>
              <a:t>Digital Services </a:t>
            </a:r>
            <a:r>
              <a:rPr lang="en" sz="1800" b="1" dirty="0" smtClean="0"/>
              <a:t>exploration approach</a:t>
            </a:r>
          </a:p>
          <a:p>
            <a:pPr indent="0">
              <a:lnSpc>
                <a:spcPct val="100000"/>
              </a:lnSpc>
              <a:spcBef>
                <a:spcPts val="0"/>
              </a:spcBef>
              <a:buNone/>
            </a:pPr>
            <a:endParaRPr lang="en" sz="1800" b="1" dirty="0" smtClean="0"/>
          </a:p>
          <a:p>
            <a:pPr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800" b="1" dirty="0" smtClean="0"/>
              <a:t>Domain Prioritization</a:t>
            </a:r>
            <a:endParaRPr lang="en" sz="1800" b="1" dirty="0"/>
          </a:p>
          <a:p>
            <a:pPr indent="0">
              <a:lnSpc>
                <a:spcPct val="100000"/>
              </a:lnSpc>
              <a:spcBef>
                <a:spcPts val="0"/>
              </a:spcBef>
              <a:buNone/>
            </a:pPr>
            <a:endParaRPr lang="en" sz="1800" b="1" dirty="0" smtClean="0"/>
          </a:p>
          <a:p>
            <a:pPr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800" b="1" dirty="0" smtClean="0"/>
              <a:t>Financial </a:t>
            </a:r>
            <a:r>
              <a:rPr lang="en" sz="1800" b="1" dirty="0"/>
              <a:t>Services</a:t>
            </a:r>
          </a:p>
          <a:p>
            <a:pPr marL="1143000" lvl="1" indent="-457200">
              <a:lnSpc>
                <a:spcPct val="100000"/>
              </a:lnSpc>
              <a:spcBef>
                <a:spcPts val="0"/>
              </a:spcBef>
            </a:pPr>
            <a:r>
              <a:rPr lang="en" sz="1800" dirty="0"/>
              <a:t>Market context and work to date</a:t>
            </a:r>
          </a:p>
          <a:p>
            <a:pPr marL="1143000" lvl="1" indent="-457200">
              <a:lnSpc>
                <a:spcPct val="100000"/>
              </a:lnSpc>
              <a:spcBef>
                <a:spcPts val="0"/>
              </a:spcBef>
            </a:pPr>
            <a:r>
              <a:rPr lang="en" sz="1800" dirty="0"/>
              <a:t>Project plan</a:t>
            </a:r>
          </a:p>
          <a:p>
            <a:pPr indent="0">
              <a:lnSpc>
                <a:spcPct val="100000"/>
              </a:lnSpc>
              <a:spcBef>
                <a:spcPts val="0"/>
              </a:spcBef>
              <a:buNone/>
            </a:pPr>
            <a:endParaRPr lang="en" sz="1800" b="1" dirty="0" smtClean="0"/>
          </a:p>
          <a:p>
            <a:pPr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800" b="1" dirty="0" smtClean="0"/>
              <a:t>Advertising</a:t>
            </a:r>
            <a:endParaRPr lang="en" sz="1800" b="1" dirty="0"/>
          </a:p>
          <a:p>
            <a:pPr marL="1143000" lvl="1" indent="-457200">
              <a:lnSpc>
                <a:spcPct val="100000"/>
              </a:lnSpc>
              <a:spcBef>
                <a:spcPts val="0"/>
              </a:spcBef>
            </a:pPr>
            <a:r>
              <a:rPr lang="en" sz="1800" dirty="0"/>
              <a:t>Market context and </a:t>
            </a:r>
            <a:r>
              <a:rPr lang="en" sz="1800" dirty="0" smtClean="0"/>
              <a:t>work to date</a:t>
            </a:r>
          </a:p>
          <a:p>
            <a:pPr marL="1143000" lvl="1" indent="-457200">
              <a:lnSpc>
                <a:spcPct val="100000"/>
              </a:lnSpc>
              <a:spcBef>
                <a:spcPts val="0"/>
              </a:spcBef>
            </a:pPr>
            <a:r>
              <a:rPr lang="en" sz="1800" dirty="0" smtClean="0"/>
              <a:t>Project plan</a:t>
            </a:r>
            <a:endParaRPr lang="en" sz="1800" dirty="0"/>
          </a:p>
          <a:p>
            <a:pPr indent="0">
              <a:lnSpc>
                <a:spcPct val="100000"/>
              </a:lnSpc>
              <a:spcBef>
                <a:spcPts val="0"/>
              </a:spcBef>
              <a:buNone/>
            </a:pPr>
            <a:endParaRPr lang="en" sz="1800" b="1" dirty="0" smtClean="0"/>
          </a:p>
          <a:p>
            <a:pPr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800" b="1" dirty="0" smtClean="0"/>
              <a:t>Media</a:t>
            </a:r>
            <a:endParaRPr lang="en" sz="1800" b="1" dirty="0"/>
          </a:p>
          <a:p>
            <a:pPr marL="1143000" lvl="1" indent="-457200">
              <a:lnSpc>
                <a:spcPct val="100000"/>
              </a:lnSpc>
              <a:spcBef>
                <a:spcPts val="0"/>
              </a:spcBef>
            </a:pPr>
            <a:r>
              <a:rPr lang="en" sz="1800" dirty="0"/>
              <a:t>Market context and work to date</a:t>
            </a:r>
          </a:p>
          <a:p>
            <a:pPr marL="1143000" lvl="1" indent="-457200">
              <a:lnSpc>
                <a:spcPct val="100000"/>
              </a:lnSpc>
              <a:spcBef>
                <a:spcPts val="0"/>
              </a:spcBef>
            </a:pPr>
            <a:r>
              <a:rPr lang="en" sz="1800" dirty="0"/>
              <a:t>Project plan</a:t>
            </a:r>
          </a:p>
          <a:p>
            <a:pPr indent="0">
              <a:lnSpc>
                <a:spcPct val="100000"/>
              </a:lnSpc>
              <a:spcBef>
                <a:spcPts val="0"/>
              </a:spcBef>
              <a:buNone/>
            </a:pPr>
            <a:endParaRPr lang="en" sz="1800" b="1" dirty="0" smtClean="0"/>
          </a:p>
          <a:p>
            <a:pPr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800" b="1" dirty="0" smtClean="0"/>
              <a:t>Information </a:t>
            </a:r>
            <a:r>
              <a:rPr lang="en" sz="1800" b="1" dirty="0"/>
              <a:t>Services</a:t>
            </a:r>
          </a:p>
          <a:p>
            <a:pPr marL="1143000" lvl="1" indent="-457200">
              <a:lnSpc>
                <a:spcPct val="100000"/>
              </a:lnSpc>
              <a:spcBef>
                <a:spcPts val="0"/>
              </a:spcBef>
            </a:pPr>
            <a:r>
              <a:rPr lang="en" sz="1800" dirty="0"/>
              <a:t>Market context and work to date</a:t>
            </a:r>
          </a:p>
          <a:p>
            <a:pPr marL="1143000" lvl="1" indent="-457200">
              <a:lnSpc>
                <a:spcPct val="100000"/>
              </a:lnSpc>
              <a:spcBef>
                <a:spcPts val="0"/>
              </a:spcBef>
            </a:pPr>
            <a:r>
              <a:rPr lang="en" sz="1800" dirty="0"/>
              <a:t>Project plan</a:t>
            </a:r>
          </a:p>
          <a:p>
            <a:pPr indent="0">
              <a:lnSpc>
                <a:spcPct val="100000"/>
              </a:lnSpc>
              <a:spcBef>
                <a:spcPts val="0"/>
              </a:spcBef>
              <a:buNone/>
            </a:pPr>
            <a:endParaRPr lang="en" sz="1800" b="1" dirty="0" smtClean="0"/>
          </a:p>
          <a:p>
            <a:pPr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800" b="1" dirty="0" smtClean="0"/>
              <a:t>SCE Consumer Videos Project Update</a:t>
            </a:r>
            <a:endParaRPr lang="en" sz="1800" b="1" dirty="0"/>
          </a:p>
        </p:txBody>
      </p:sp>
    </p:spTree>
    <p:extLst>
      <p:ext uri="{BB962C8B-B14F-4D97-AF65-F5344CB8AC3E}">
        <p14:creationId xmlns:p14="http://schemas.microsoft.com/office/powerpoint/2010/main" val="2173140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/>
          <p:cNvSpPr/>
          <p:nvPr/>
        </p:nvSpPr>
        <p:spPr>
          <a:xfrm>
            <a:off x="242455" y="181738"/>
            <a:ext cx="8506692" cy="408709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smtClean="0">
                <a:solidFill>
                  <a:schemeClr val="tx1"/>
                </a:solidFill>
              </a:rPr>
              <a:t>Remaining key questions </a:t>
            </a:r>
          </a:p>
        </p:txBody>
      </p:sp>
      <p:sp>
        <p:nvSpPr>
          <p:cNvPr id="2" name="Rectangle 1"/>
          <p:cNvSpPr/>
          <p:nvPr/>
        </p:nvSpPr>
        <p:spPr>
          <a:xfrm>
            <a:off x="242455" y="905106"/>
            <a:ext cx="833549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/>
            <a:r>
              <a:rPr lang="en" b="1" dirty="0" smtClean="0"/>
              <a:t>Goals: </a:t>
            </a:r>
          </a:p>
          <a:p>
            <a:pPr marL="800100" indent="-342900">
              <a:buFont typeface="+mj-lt"/>
              <a:buAutoNum type="arabicPeriod"/>
            </a:pPr>
            <a:r>
              <a:rPr lang="en" dirty="0" smtClean="0"/>
              <a:t>Develop pricing structure for advertising </a:t>
            </a:r>
          </a:p>
          <a:p>
            <a:pPr marL="800100" indent="-342900">
              <a:buFont typeface="+mj-lt"/>
              <a:buAutoNum type="arabicPeriod"/>
            </a:pPr>
            <a:r>
              <a:rPr lang="en" dirty="0" smtClean="0"/>
              <a:t>Determine media screen requirements</a:t>
            </a:r>
          </a:p>
          <a:p>
            <a:pPr marL="457200"/>
            <a:endParaRPr lang="en" dirty="0" smtClean="0"/>
          </a:p>
          <a:p>
            <a:pPr marL="457200"/>
            <a:r>
              <a:rPr lang="en" b="1" dirty="0" smtClean="0"/>
              <a:t>Areas to explore:</a:t>
            </a:r>
          </a:p>
          <a:p>
            <a:pPr marL="742950" indent="-285750">
              <a:buFont typeface="Arial" panose="020B0604020202020204" pitchFamily="34" charset="0"/>
              <a:buChar char="•"/>
            </a:pPr>
            <a:r>
              <a:rPr lang="en" dirty="0" smtClean="0"/>
              <a:t>What are typical marketing budgets for the prioritized advertising customer segments?</a:t>
            </a:r>
          </a:p>
          <a:p>
            <a:pPr marL="742950" indent="-285750">
              <a:buFont typeface="Arial" panose="020B0604020202020204" pitchFamily="34" charset="0"/>
              <a:buChar char="•"/>
            </a:pPr>
            <a:r>
              <a:rPr lang="en" dirty="0" smtClean="0"/>
              <a:t>What demographics and viewership numbers are possible for advertisng on the fuel point? How does this differ by location and type of screen</a:t>
            </a:r>
          </a:p>
          <a:p>
            <a:pPr marL="742950" indent="-285750">
              <a:buFont typeface="Arial" panose="020B0604020202020204" pitchFamily="34" charset="0"/>
              <a:buChar char="•"/>
            </a:pPr>
            <a:r>
              <a:rPr lang="en" dirty="0" smtClean="0"/>
              <a:t>What data do customers (ad agencies, companies) want? </a:t>
            </a:r>
          </a:p>
          <a:p>
            <a:pPr marL="742950" indent="-285750">
              <a:buFont typeface="Arial" panose="020B0604020202020204" pitchFamily="34" charset="0"/>
              <a:buChar char="•"/>
            </a:pPr>
            <a:r>
              <a:rPr lang="en" dirty="0" smtClean="0"/>
              <a:t>How will customers want to book? What should a booking portal look like?</a:t>
            </a:r>
          </a:p>
        </p:txBody>
      </p:sp>
    </p:spTree>
    <p:extLst>
      <p:ext uri="{BB962C8B-B14F-4D97-AF65-F5344CB8AC3E}">
        <p14:creationId xmlns:p14="http://schemas.microsoft.com/office/powerpoint/2010/main" val="3503001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/>
          <p:cNvSpPr/>
          <p:nvPr/>
        </p:nvSpPr>
        <p:spPr>
          <a:xfrm>
            <a:off x="242455" y="181738"/>
            <a:ext cx="8506692" cy="408709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smtClean="0">
                <a:solidFill>
                  <a:schemeClr val="tx1"/>
                </a:solidFill>
              </a:rPr>
              <a:t>Work plan</a:t>
            </a:r>
          </a:p>
        </p:txBody>
      </p:sp>
      <p:sp>
        <p:nvSpPr>
          <p:cNvPr id="3" name="Shape 219"/>
          <p:cNvSpPr txBox="1"/>
          <p:nvPr/>
        </p:nvSpPr>
        <p:spPr>
          <a:xfrm>
            <a:off x="267314" y="5222714"/>
            <a:ext cx="7263786" cy="646331"/>
          </a:xfrm>
          <a:prstGeom prst="rect">
            <a:avLst/>
          </a:pr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285750" indent="-285750">
              <a:buFont typeface="Arial" panose="020B0604020202020204" pitchFamily="34" charset="0"/>
              <a:buChar char="•"/>
              <a:defRPr sz="1400"/>
            </a:lvl1pPr>
          </a:lstStyle>
          <a:p>
            <a:r>
              <a:rPr lang="en" sz="1200" dirty="0"/>
              <a:t>Syncs ads to FPs</a:t>
            </a:r>
          </a:p>
          <a:p>
            <a:r>
              <a:rPr lang="en" sz="1200" dirty="0"/>
              <a:t>Selects ads to prioritize/display</a:t>
            </a:r>
          </a:p>
          <a:p>
            <a:r>
              <a:rPr lang="en" sz="1200" dirty="0"/>
              <a:t>Tracks ad displays and other metrics</a:t>
            </a:r>
          </a:p>
        </p:txBody>
      </p:sp>
      <p:sp>
        <p:nvSpPr>
          <p:cNvPr id="4" name="Pentagon 3"/>
          <p:cNvSpPr/>
          <p:nvPr/>
        </p:nvSpPr>
        <p:spPr>
          <a:xfrm>
            <a:off x="267313" y="683567"/>
            <a:ext cx="1549634" cy="501652"/>
          </a:xfrm>
          <a:prstGeom prst="homePlate">
            <a:avLst/>
          </a:prstGeom>
          <a:solidFill>
            <a:schemeClr val="bg2">
              <a:lumMod val="9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January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" name="Chevron 4"/>
          <p:cNvSpPr/>
          <p:nvPr/>
        </p:nvSpPr>
        <p:spPr>
          <a:xfrm>
            <a:off x="1794748" y="683566"/>
            <a:ext cx="1534535" cy="501652"/>
          </a:xfrm>
          <a:prstGeom prst="chevron">
            <a:avLst/>
          </a:prstGeom>
          <a:solidFill>
            <a:schemeClr val="bg2">
              <a:lumMod val="9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February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7" name="Chevron 6"/>
          <p:cNvSpPr/>
          <p:nvPr/>
        </p:nvSpPr>
        <p:spPr>
          <a:xfrm>
            <a:off x="3307084" y="683566"/>
            <a:ext cx="1483222" cy="501652"/>
          </a:xfrm>
          <a:prstGeom prst="chevron">
            <a:avLst/>
          </a:prstGeom>
          <a:solidFill>
            <a:schemeClr val="bg2">
              <a:lumMod val="9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March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8" name="Chevron 7"/>
          <p:cNvSpPr/>
          <p:nvPr/>
        </p:nvSpPr>
        <p:spPr>
          <a:xfrm>
            <a:off x="4768107" y="683566"/>
            <a:ext cx="1536984" cy="501652"/>
          </a:xfrm>
          <a:prstGeom prst="chevron">
            <a:avLst/>
          </a:prstGeom>
          <a:solidFill>
            <a:schemeClr val="bg2">
              <a:lumMod val="9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April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9" name="Chevron 8"/>
          <p:cNvSpPr/>
          <p:nvPr/>
        </p:nvSpPr>
        <p:spPr>
          <a:xfrm>
            <a:off x="6282892" y="674225"/>
            <a:ext cx="1495872" cy="501652"/>
          </a:xfrm>
          <a:prstGeom prst="chevron">
            <a:avLst/>
          </a:prstGeom>
          <a:solidFill>
            <a:schemeClr val="bg2">
              <a:lumMod val="9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May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6" name="Flowchart: Process 5"/>
          <p:cNvSpPr/>
          <p:nvPr/>
        </p:nvSpPr>
        <p:spPr>
          <a:xfrm>
            <a:off x="242455" y="1331186"/>
            <a:ext cx="4367645" cy="497614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Gather viewer demographics and sensitivities to media screen placement and size </a:t>
            </a:r>
            <a:endParaRPr lang="en-US" sz="1400" dirty="0"/>
          </a:p>
        </p:txBody>
      </p:sp>
      <p:sp>
        <p:nvSpPr>
          <p:cNvPr id="11" name="Flowchart: Process 10"/>
          <p:cNvSpPr/>
          <p:nvPr/>
        </p:nvSpPr>
        <p:spPr>
          <a:xfrm>
            <a:off x="3181350" y="3263193"/>
            <a:ext cx="2698751" cy="584907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Hold focus groups / workshops with ad buyers and experts</a:t>
            </a:r>
            <a:endParaRPr lang="en-US" sz="1400" dirty="0"/>
          </a:p>
        </p:txBody>
      </p:sp>
      <p:sp>
        <p:nvSpPr>
          <p:cNvPr id="12" name="Flowchart: Process 11"/>
          <p:cNvSpPr/>
          <p:nvPr/>
        </p:nvSpPr>
        <p:spPr>
          <a:xfrm>
            <a:off x="2584450" y="5943329"/>
            <a:ext cx="3886200" cy="478379"/>
          </a:xfrm>
          <a:prstGeom prst="flowChartProcess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Develop customer web portal (tech. dev.)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3" name="Chevron 12"/>
          <p:cNvSpPr/>
          <p:nvPr/>
        </p:nvSpPr>
        <p:spPr>
          <a:xfrm>
            <a:off x="7756563" y="674225"/>
            <a:ext cx="1372533" cy="501652"/>
          </a:xfrm>
          <a:prstGeom prst="chevron">
            <a:avLst/>
          </a:prstGeom>
          <a:solidFill>
            <a:schemeClr val="bg2">
              <a:lumMod val="9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June/</a:t>
            </a:r>
          </a:p>
          <a:p>
            <a:pPr algn="ctr"/>
            <a:r>
              <a:rPr lang="en-US" b="1" dirty="0" smtClean="0">
                <a:solidFill>
                  <a:schemeClr val="tx1"/>
                </a:solidFill>
              </a:rPr>
              <a:t>July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181351" y="3848100"/>
            <a:ext cx="2698750" cy="830997"/>
          </a:xfrm>
          <a:prstGeom prst="rect">
            <a:avLst/>
          </a:pr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 smtClean="0"/>
              <a:t>Finalize consumer-facing ad format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 smtClean="0"/>
              <a:t>Finalize ad customer portal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 smtClean="0"/>
              <a:t>Determine reasonable pricing for all ad types</a:t>
            </a:r>
            <a:endParaRPr lang="en-US" sz="1200" dirty="0"/>
          </a:p>
        </p:txBody>
      </p:sp>
      <p:sp>
        <p:nvSpPr>
          <p:cNvPr id="15" name="Flowchart: Process 14"/>
          <p:cNvSpPr/>
          <p:nvPr/>
        </p:nvSpPr>
        <p:spPr>
          <a:xfrm>
            <a:off x="4019550" y="1883011"/>
            <a:ext cx="2679700" cy="478379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Prepare materials to share with ad customers</a:t>
            </a:r>
            <a:endParaRPr lang="en-US" sz="1400" dirty="0"/>
          </a:p>
        </p:txBody>
      </p:sp>
      <p:sp>
        <p:nvSpPr>
          <p:cNvPr id="17" name="TextBox 16"/>
          <p:cNvSpPr txBox="1"/>
          <p:nvPr/>
        </p:nvSpPr>
        <p:spPr>
          <a:xfrm>
            <a:off x="2584451" y="6421708"/>
            <a:ext cx="3886200" cy="276999"/>
          </a:xfrm>
          <a:prstGeom prst="rect">
            <a:avLst/>
          </a:pr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 smtClean="0"/>
              <a:t>User stories and requirements</a:t>
            </a:r>
            <a:endParaRPr lang="en-US" sz="1200" dirty="0"/>
          </a:p>
        </p:txBody>
      </p:sp>
      <p:sp>
        <p:nvSpPr>
          <p:cNvPr id="18" name="TextBox 17"/>
          <p:cNvSpPr txBox="1"/>
          <p:nvPr/>
        </p:nvSpPr>
        <p:spPr>
          <a:xfrm>
            <a:off x="4019550" y="2368180"/>
            <a:ext cx="2679700" cy="830997"/>
          </a:xfrm>
          <a:prstGeom prst="rect">
            <a:avLst/>
          </a:pr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 smtClean="0"/>
              <a:t>Overview of ad opportunity (“our pitch”) – compelling presentation detailing offering, reach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 smtClean="0"/>
              <a:t>Portal wireframes for user testing</a:t>
            </a:r>
            <a:endParaRPr lang="en-US" sz="1200" dirty="0"/>
          </a:p>
        </p:txBody>
      </p:sp>
      <p:sp>
        <p:nvSpPr>
          <p:cNvPr id="19" name="Flowchart: Process 18"/>
          <p:cNvSpPr/>
          <p:nvPr/>
        </p:nvSpPr>
        <p:spPr>
          <a:xfrm>
            <a:off x="7086601" y="6266547"/>
            <a:ext cx="1968500" cy="549585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Book paying ad customers by test launch</a:t>
            </a:r>
            <a:endParaRPr lang="en-US" sz="1400" dirty="0"/>
          </a:p>
        </p:txBody>
      </p:sp>
      <p:sp>
        <p:nvSpPr>
          <p:cNvPr id="21" name="Flowchart: Process 20"/>
          <p:cNvSpPr/>
          <p:nvPr/>
        </p:nvSpPr>
        <p:spPr>
          <a:xfrm>
            <a:off x="267314" y="4749903"/>
            <a:ext cx="7263786" cy="476307"/>
          </a:xfrm>
          <a:prstGeom prst="flowChartProcess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Ad back-end development</a:t>
            </a:r>
          </a:p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(tech. dev.) – MVP already in progress</a:t>
            </a:r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2152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/>
          <p:cNvSpPr/>
          <p:nvPr/>
        </p:nvSpPr>
        <p:spPr>
          <a:xfrm>
            <a:off x="242455" y="181738"/>
            <a:ext cx="8506692" cy="408709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smtClean="0">
                <a:solidFill>
                  <a:schemeClr val="tx1"/>
                </a:solidFill>
              </a:rPr>
              <a:t>Resources required</a:t>
            </a:r>
          </a:p>
        </p:txBody>
      </p:sp>
      <p:sp>
        <p:nvSpPr>
          <p:cNvPr id="3" name="Shape 219"/>
          <p:cNvSpPr txBox="1"/>
          <p:nvPr/>
        </p:nvSpPr>
        <p:spPr>
          <a:xfrm>
            <a:off x="242455" y="1081793"/>
            <a:ext cx="8116199" cy="360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indent="-228600">
              <a:buChar char="●"/>
            </a:pPr>
            <a:endParaRPr lang="en" dirty="0" smtClean="0"/>
          </a:p>
          <a:p>
            <a:pPr marL="457200" indent="-228600">
              <a:buChar char="●"/>
            </a:pPr>
            <a:r>
              <a:rPr lang="en" dirty="0" smtClean="0"/>
              <a:t>Discuss tech dev timeline and resources</a:t>
            </a:r>
            <a:endParaRPr lang="en" u="sng" dirty="0">
              <a:solidFill>
                <a:schemeClr val="hlink"/>
              </a:solidFill>
              <a:hlinkClick r:id="rId2"/>
            </a:endParaRPr>
          </a:p>
          <a:p>
            <a:pPr marL="914400" lvl="1" indent="-304800">
              <a:buSzPct val="100000"/>
              <a:buChar char="○"/>
            </a:pPr>
            <a:r>
              <a:rPr lang="en" sz="1200" dirty="0" smtClean="0"/>
              <a:t>Proposing Red Panda continues to develop back end, we bring in another web + Android developer to build user portal based on user requirements</a:t>
            </a:r>
          </a:p>
          <a:p>
            <a:pPr marL="914400" lvl="1" indent="-304800">
              <a:buSzPct val="100000"/>
              <a:buChar char="○"/>
            </a:pPr>
            <a:endParaRPr lang="en" sz="1200" dirty="0"/>
          </a:p>
          <a:p>
            <a:pPr marL="914400" lvl="1" indent="-304800">
              <a:buSzPct val="100000"/>
              <a:buChar char="○"/>
            </a:pPr>
            <a:endParaRPr lang="en" sz="1200" dirty="0"/>
          </a:p>
        </p:txBody>
      </p:sp>
    </p:spTree>
    <p:extLst>
      <p:ext uri="{BB962C8B-B14F-4D97-AF65-F5344CB8AC3E}">
        <p14:creationId xmlns:p14="http://schemas.microsoft.com/office/powerpoint/2010/main" val="1483375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37457" y="647373"/>
            <a:ext cx="8311243" cy="3810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242455" y="181738"/>
            <a:ext cx="8506692" cy="408709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smtClean="0">
                <a:solidFill>
                  <a:schemeClr val="tx1"/>
                </a:solidFill>
              </a:rPr>
              <a:t>AGENDA</a:t>
            </a:r>
          </a:p>
        </p:txBody>
      </p:sp>
      <p:sp>
        <p:nvSpPr>
          <p:cNvPr id="6" name="Shape 57"/>
          <p:cNvSpPr txBox="1">
            <a:spLocks/>
          </p:cNvSpPr>
          <p:nvPr/>
        </p:nvSpPr>
        <p:spPr>
          <a:xfrm>
            <a:off x="67018" y="604083"/>
            <a:ext cx="8520599" cy="34164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800" b="1" dirty="0"/>
              <a:t>Digital Services </a:t>
            </a:r>
            <a:r>
              <a:rPr lang="en" sz="1800" b="1" dirty="0" smtClean="0"/>
              <a:t>exploration approach</a:t>
            </a:r>
          </a:p>
          <a:p>
            <a:pPr indent="0">
              <a:lnSpc>
                <a:spcPct val="100000"/>
              </a:lnSpc>
              <a:spcBef>
                <a:spcPts val="0"/>
              </a:spcBef>
              <a:buNone/>
            </a:pPr>
            <a:endParaRPr lang="en" sz="1800" b="1" dirty="0" smtClean="0"/>
          </a:p>
          <a:p>
            <a:pPr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800" b="1" dirty="0" smtClean="0"/>
              <a:t>Domain Prioritization</a:t>
            </a:r>
            <a:endParaRPr lang="en" sz="1800" b="1" dirty="0"/>
          </a:p>
          <a:p>
            <a:pPr indent="0">
              <a:lnSpc>
                <a:spcPct val="100000"/>
              </a:lnSpc>
              <a:spcBef>
                <a:spcPts val="0"/>
              </a:spcBef>
              <a:buNone/>
            </a:pPr>
            <a:endParaRPr lang="en" sz="1800" b="1" dirty="0" smtClean="0"/>
          </a:p>
          <a:p>
            <a:pPr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800" b="1" dirty="0" smtClean="0"/>
              <a:t>Financial </a:t>
            </a:r>
            <a:r>
              <a:rPr lang="en" sz="1800" b="1" dirty="0"/>
              <a:t>Services</a:t>
            </a:r>
          </a:p>
          <a:p>
            <a:pPr marL="1143000" lvl="1" indent="-457200">
              <a:lnSpc>
                <a:spcPct val="100000"/>
              </a:lnSpc>
              <a:spcBef>
                <a:spcPts val="0"/>
              </a:spcBef>
            </a:pPr>
            <a:r>
              <a:rPr lang="en" sz="1800" dirty="0"/>
              <a:t>Market context and work to date</a:t>
            </a:r>
          </a:p>
          <a:p>
            <a:pPr marL="1143000" lvl="1" indent="-457200">
              <a:lnSpc>
                <a:spcPct val="100000"/>
              </a:lnSpc>
              <a:spcBef>
                <a:spcPts val="0"/>
              </a:spcBef>
            </a:pPr>
            <a:r>
              <a:rPr lang="en" sz="1800" dirty="0"/>
              <a:t>Project plan</a:t>
            </a:r>
          </a:p>
          <a:p>
            <a:pPr indent="0">
              <a:lnSpc>
                <a:spcPct val="100000"/>
              </a:lnSpc>
              <a:spcBef>
                <a:spcPts val="0"/>
              </a:spcBef>
              <a:buNone/>
            </a:pPr>
            <a:endParaRPr lang="en" sz="1800" b="1" dirty="0" smtClean="0"/>
          </a:p>
          <a:p>
            <a:pPr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800" b="1" dirty="0" smtClean="0"/>
              <a:t>Advertising</a:t>
            </a:r>
            <a:endParaRPr lang="en" sz="1800" b="1" dirty="0"/>
          </a:p>
          <a:p>
            <a:pPr marL="1143000" lvl="1" indent="-457200">
              <a:lnSpc>
                <a:spcPct val="100000"/>
              </a:lnSpc>
              <a:spcBef>
                <a:spcPts val="0"/>
              </a:spcBef>
            </a:pPr>
            <a:r>
              <a:rPr lang="en" sz="1800" dirty="0"/>
              <a:t>Market context and </a:t>
            </a:r>
            <a:r>
              <a:rPr lang="en" sz="1800" dirty="0" smtClean="0"/>
              <a:t>work to date</a:t>
            </a:r>
          </a:p>
          <a:p>
            <a:pPr marL="1143000" lvl="1" indent="-457200">
              <a:lnSpc>
                <a:spcPct val="100000"/>
              </a:lnSpc>
              <a:spcBef>
                <a:spcPts val="0"/>
              </a:spcBef>
            </a:pPr>
            <a:r>
              <a:rPr lang="en" sz="1800" dirty="0" smtClean="0"/>
              <a:t>Project plan</a:t>
            </a:r>
            <a:endParaRPr lang="en" sz="1800" dirty="0"/>
          </a:p>
          <a:p>
            <a:pPr indent="0">
              <a:lnSpc>
                <a:spcPct val="100000"/>
              </a:lnSpc>
              <a:spcBef>
                <a:spcPts val="0"/>
              </a:spcBef>
              <a:buNone/>
            </a:pPr>
            <a:endParaRPr lang="en" sz="1800" b="1" dirty="0" smtClean="0"/>
          </a:p>
          <a:p>
            <a:pPr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800" b="1" dirty="0" smtClean="0"/>
              <a:t>Media</a:t>
            </a:r>
            <a:endParaRPr lang="en" sz="1800" b="1" dirty="0"/>
          </a:p>
          <a:p>
            <a:pPr marL="1143000" lvl="1" indent="-457200">
              <a:lnSpc>
                <a:spcPct val="100000"/>
              </a:lnSpc>
              <a:spcBef>
                <a:spcPts val="0"/>
              </a:spcBef>
            </a:pPr>
            <a:r>
              <a:rPr lang="en" sz="1800" dirty="0"/>
              <a:t>Market context and work to date</a:t>
            </a:r>
          </a:p>
          <a:p>
            <a:pPr marL="1143000" lvl="1" indent="-457200">
              <a:lnSpc>
                <a:spcPct val="100000"/>
              </a:lnSpc>
              <a:spcBef>
                <a:spcPts val="0"/>
              </a:spcBef>
            </a:pPr>
            <a:r>
              <a:rPr lang="en" sz="1800" dirty="0"/>
              <a:t>Project plan</a:t>
            </a:r>
          </a:p>
          <a:p>
            <a:pPr indent="0">
              <a:lnSpc>
                <a:spcPct val="100000"/>
              </a:lnSpc>
              <a:spcBef>
                <a:spcPts val="0"/>
              </a:spcBef>
              <a:buNone/>
            </a:pPr>
            <a:endParaRPr lang="en" sz="1800" b="1" dirty="0" smtClean="0"/>
          </a:p>
          <a:p>
            <a:pPr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800" b="1" dirty="0" smtClean="0"/>
              <a:t>Information </a:t>
            </a:r>
            <a:r>
              <a:rPr lang="en" sz="1800" b="1" dirty="0"/>
              <a:t>Services</a:t>
            </a:r>
          </a:p>
          <a:p>
            <a:pPr marL="1143000" lvl="1" indent="-457200">
              <a:lnSpc>
                <a:spcPct val="100000"/>
              </a:lnSpc>
              <a:spcBef>
                <a:spcPts val="0"/>
              </a:spcBef>
            </a:pPr>
            <a:r>
              <a:rPr lang="en" sz="1800" dirty="0"/>
              <a:t>Market context and work to date</a:t>
            </a:r>
          </a:p>
          <a:p>
            <a:pPr marL="1143000" lvl="1" indent="-457200">
              <a:lnSpc>
                <a:spcPct val="100000"/>
              </a:lnSpc>
              <a:spcBef>
                <a:spcPts val="0"/>
              </a:spcBef>
            </a:pPr>
            <a:r>
              <a:rPr lang="en" sz="1800" dirty="0"/>
              <a:t>Project plan</a:t>
            </a:r>
          </a:p>
          <a:p>
            <a:pPr indent="0">
              <a:lnSpc>
                <a:spcPct val="100000"/>
              </a:lnSpc>
              <a:spcBef>
                <a:spcPts val="0"/>
              </a:spcBef>
              <a:buNone/>
            </a:pPr>
            <a:endParaRPr lang="en" sz="1800" b="1" dirty="0" smtClean="0"/>
          </a:p>
          <a:p>
            <a:pPr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800" b="1" dirty="0" smtClean="0"/>
              <a:t>SCE Consumer Videos Project Update</a:t>
            </a:r>
            <a:endParaRPr lang="en" sz="1800" b="1" dirty="0"/>
          </a:p>
        </p:txBody>
      </p:sp>
    </p:spTree>
    <p:extLst>
      <p:ext uri="{BB962C8B-B14F-4D97-AF65-F5344CB8AC3E}">
        <p14:creationId xmlns:p14="http://schemas.microsoft.com/office/powerpoint/2010/main" val="3641143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37457" y="4228915"/>
            <a:ext cx="8311243" cy="31487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242455" y="181738"/>
            <a:ext cx="8506692" cy="408709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smtClean="0">
                <a:solidFill>
                  <a:schemeClr val="tx1"/>
                </a:solidFill>
              </a:rPr>
              <a:t>AGENDA</a:t>
            </a:r>
          </a:p>
        </p:txBody>
      </p:sp>
      <p:sp>
        <p:nvSpPr>
          <p:cNvPr id="6" name="Shape 57"/>
          <p:cNvSpPr txBox="1">
            <a:spLocks/>
          </p:cNvSpPr>
          <p:nvPr/>
        </p:nvSpPr>
        <p:spPr>
          <a:xfrm>
            <a:off x="67018" y="604083"/>
            <a:ext cx="8520599" cy="34164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800" b="1" dirty="0"/>
              <a:t>Digital Services </a:t>
            </a:r>
            <a:r>
              <a:rPr lang="en" sz="1800" b="1" dirty="0" smtClean="0"/>
              <a:t>exploration approach</a:t>
            </a:r>
          </a:p>
          <a:p>
            <a:pPr indent="0">
              <a:lnSpc>
                <a:spcPct val="100000"/>
              </a:lnSpc>
              <a:spcBef>
                <a:spcPts val="0"/>
              </a:spcBef>
              <a:buNone/>
            </a:pPr>
            <a:endParaRPr lang="en" sz="1800" b="1" dirty="0" smtClean="0"/>
          </a:p>
          <a:p>
            <a:pPr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800" b="1" dirty="0" smtClean="0"/>
              <a:t>Domain Prioritization</a:t>
            </a:r>
            <a:endParaRPr lang="en" sz="1800" b="1" dirty="0"/>
          </a:p>
          <a:p>
            <a:pPr indent="0">
              <a:lnSpc>
                <a:spcPct val="100000"/>
              </a:lnSpc>
              <a:spcBef>
                <a:spcPts val="0"/>
              </a:spcBef>
              <a:buNone/>
            </a:pPr>
            <a:endParaRPr lang="en" sz="1800" b="1" dirty="0" smtClean="0"/>
          </a:p>
          <a:p>
            <a:pPr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800" b="1" dirty="0" smtClean="0"/>
              <a:t>Financial </a:t>
            </a:r>
            <a:r>
              <a:rPr lang="en" sz="1800" b="1" dirty="0"/>
              <a:t>Services</a:t>
            </a:r>
          </a:p>
          <a:p>
            <a:pPr marL="1143000" lvl="1" indent="-457200">
              <a:lnSpc>
                <a:spcPct val="100000"/>
              </a:lnSpc>
              <a:spcBef>
                <a:spcPts val="0"/>
              </a:spcBef>
            </a:pPr>
            <a:r>
              <a:rPr lang="en" sz="1800" dirty="0"/>
              <a:t>Market context and work to date</a:t>
            </a:r>
          </a:p>
          <a:p>
            <a:pPr marL="1143000" lvl="1" indent="-457200">
              <a:lnSpc>
                <a:spcPct val="100000"/>
              </a:lnSpc>
              <a:spcBef>
                <a:spcPts val="0"/>
              </a:spcBef>
            </a:pPr>
            <a:r>
              <a:rPr lang="en" sz="1800" dirty="0"/>
              <a:t>Project plan</a:t>
            </a:r>
          </a:p>
          <a:p>
            <a:pPr indent="0">
              <a:lnSpc>
                <a:spcPct val="100000"/>
              </a:lnSpc>
              <a:spcBef>
                <a:spcPts val="0"/>
              </a:spcBef>
              <a:buNone/>
            </a:pPr>
            <a:endParaRPr lang="en" sz="1800" b="1" dirty="0" smtClean="0"/>
          </a:p>
          <a:p>
            <a:pPr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800" b="1" dirty="0" smtClean="0"/>
              <a:t>Advertising</a:t>
            </a:r>
            <a:endParaRPr lang="en" sz="1800" b="1" dirty="0"/>
          </a:p>
          <a:p>
            <a:pPr marL="1143000" lvl="1" indent="-457200">
              <a:lnSpc>
                <a:spcPct val="100000"/>
              </a:lnSpc>
              <a:spcBef>
                <a:spcPts val="0"/>
              </a:spcBef>
            </a:pPr>
            <a:r>
              <a:rPr lang="en" sz="1800" dirty="0"/>
              <a:t>Market context and </a:t>
            </a:r>
            <a:r>
              <a:rPr lang="en" sz="1800" dirty="0" smtClean="0"/>
              <a:t>work to date</a:t>
            </a:r>
          </a:p>
          <a:p>
            <a:pPr marL="1143000" lvl="1" indent="-457200">
              <a:lnSpc>
                <a:spcPct val="100000"/>
              </a:lnSpc>
              <a:spcBef>
                <a:spcPts val="0"/>
              </a:spcBef>
            </a:pPr>
            <a:r>
              <a:rPr lang="en" sz="1800" dirty="0" smtClean="0"/>
              <a:t>Project plan</a:t>
            </a:r>
            <a:endParaRPr lang="en" sz="1800" dirty="0"/>
          </a:p>
          <a:p>
            <a:pPr indent="0">
              <a:lnSpc>
                <a:spcPct val="100000"/>
              </a:lnSpc>
              <a:spcBef>
                <a:spcPts val="0"/>
              </a:spcBef>
              <a:buNone/>
            </a:pPr>
            <a:endParaRPr lang="en" sz="1800" b="1" dirty="0" smtClean="0"/>
          </a:p>
          <a:p>
            <a:pPr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800" b="1" dirty="0" smtClean="0"/>
              <a:t>Media</a:t>
            </a:r>
            <a:endParaRPr lang="en" sz="1800" b="1" dirty="0"/>
          </a:p>
          <a:p>
            <a:pPr marL="1143000" lvl="1" indent="-457200">
              <a:lnSpc>
                <a:spcPct val="100000"/>
              </a:lnSpc>
              <a:spcBef>
                <a:spcPts val="0"/>
              </a:spcBef>
            </a:pPr>
            <a:r>
              <a:rPr lang="en" sz="1800" dirty="0"/>
              <a:t>Market context and work to date</a:t>
            </a:r>
          </a:p>
          <a:p>
            <a:pPr marL="1143000" lvl="1" indent="-457200">
              <a:lnSpc>
                <a:spcPct val="100000"/>
              </a:lnSpc>
              <a:spcBef>
                <a:spcPts val="0"/>
              </a:spcBef>
            </a:pPr>
            <a:r>
              <a:rPr lang="en" sz="1800" dirty="0"/>
              <a:t>Project plan</a:t>
            </a:r>
          </a:p>
          <a:p>
            <a:pPr indent="0">
              <a:lnSpc>
                <a:spcPct val="100000"/>
              </a:lnSpc>
              <a:spcBef>
                <a:spcPts val="0"/>
              </a:spcBef>
              <a:buNone/>
            </a:pPr>
            <a:endParaRPr lang="en" sz="1800" b="1" dirty="0" smtClean="0"/>
          </a:p>
          <a:p>
            <a:pPr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800" b="1" dirty="0" smtClean="0"/>
              <a:t>Information </a:t>
            </a:r>
            <a:r>
              <a:rPr lang="en" sz="1800" b="1" dirty="0"/>
              <a:t>Services</a:t>
            </a:r>
          </a:p>
          <a:p>
            <a:pPr marL="1143000" lvl="1" indent="-457200">
              <a:lnSpc>
                <a:spcPct val="100000"/>
              </a:lnSpc>
              <a:spcBef>
                <a:spcPts val="0"/>
              </a:spcBef>
            </a:pPr>
            <a:r>
              <a:rPr lang="en" sz="1800" dirty="0"/>
              <a:t>Market context and work to date</a:t>
            </a:r>
          </a:p>
          <a:p>
            <a:pPr marL="1143000" lvl="1" indent="-457200">
              <a:lnSpc>
                <a:spcPct val="100000"/>
              </a:lnSpc>
              <a:spcBef>
                <a:spcPts val="0"/>
              </a:spcBef>
            </a:pPr>
            <a:r>
              <a:rPr lang="en" sz="1800" dirty="0"/>
              <a:t>Project plan</a:t>
            </a:r>
          </a:p>
          <a:p>
            <a:pPr indent="0">
              <a:lnSpc>
                <a:spcPct val="100000"/>
              </a:lnSpc>
              <a:spcBef>
                <a:spcPts val="0"/>
              </a:spcBef>
              <a:buNone/>
            </a:pPr>
            <a:endParaRPr lang="en" sz="1800" b="1" dirty="0" smtClean="0"/>
          </a:p>
          <a:p>
            <a:pPr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800" b="1" dirty="0" smtClean="0"/>
              <a:t>SCE Consumer Videos Project Update</a:t>
            </a:r>
            <a:endParaRPr lang="en" sz="1800" b="1" dirty="0"/>
          </a:p>
        </p:txBody>
      </p:sp>
    </p:spTree>
    <p:extLst>
      <p:ext uri="{BB962C8B-B14F-4D97-AF65-F5344CB8AC3E}">
        <p14:creationId xmlns:p14="http://schemas.microsoft.com/office/powerpoint/2010/main" val="205194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Chart 2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16748964"/>
              </p:ext>
            </p:extLst>
          </p:nvPr>
        </p:nvGraphicFramePr>
        <p:xfrm>
          <a:off x="170011" y="977900"/>
          <a:ext cx="7942688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6" name="Rounded Rectangle 15"/>
          <p:cNvSpPr/>
          <p:nvPr/>
        </p:nvSpPr>
        <p:spPr>
          <a:xfrm>
            <a:off x="242455" y="181738"/>
            <a:ext cx="8506692" cy="408709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smtClean="0">
                <a:solidFill>
                  <a:schemeClr val="tx1"/>
                </a:solidFill>
              </a:rPr>
              <a:t>Market Overview – Video in Kenya</a:t>
            </a:r>
          </a:p>
        </p:txBody>
      </p:sp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81530534"/>
              </p:ext>
            </p:extLst>
          </p:nvPr>
        </p:nvGraphicFramePr>
        <p:xfrm>
          <a:off x="230078" y="4203510"/>
          <a:ext cx="8204238" cy="25020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Shape 57"/>
          <p:cNvSpPr txBox="1">
            <a:spLocks/>
          </p:cNvSpPr>
          <p:nvPr/>
        </p:nvSpPr>
        <p:spPr>
          <a:xfrm>
            <a:off x="1275638" y="716654"/>
            <a:ext cx="6401652" cy="461659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800" b="1" dirty="0" smtClean="0"/>
              <a:t>Video Market in Kenya $M</a:t>
            </a:r>
          </a:p>
        </p:txBody>
      </p:sp>
      <p:sp>
        <p:nvSpPr>
          <p:cNvPr id="8" name="Shape 57"/>
          <p:cNvSpPr txBox="1">
            <a:spLocks/>
          </p:cNvSpPr>
          <p:nvPr/>
        </p:nvSpPr>
        <p:spPr>
          <a:xfrm>
            <a:off x="1275638" y="3814696"/>
            <a:ext cx="6401652" cy="461659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800" b="1" dirty="0" smtClean="0"/>
              <a:t>Digital Video Market in Kenya $M</a:t>
            </a:r>
          </a:p>
        </p:txBody>
      </p:sp>
      <p:sp>
        <p:nvSpPr>
          <p:cNvPr id="9" name="Shape 57"/>
          <p:cNvSpPr txBox="1">
            <a:spLocks/>
          </p:cNvSpPr>
          <p:nvPr/>
        </p:nvSpPr>
        <p:spPr>
          <a:xfrm>
            <a:off x="7277603" y="702993"/>
            <a:ext cx="1685755" cy="461659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400" b="1" dirty="0" smtClean="0"/>
              <a:t>CAGR</a:t>
            </a:r>
          </a:p>
        </p:txBody>
      </p:sp>
      <p:sp>
        <p:nvSpPr>
          <p:cNvPr id="10" name="Shape 57"/>
          <p:cNvSpPr txBox="1">
            <a:spLocks/>
          </p:cNvSpPr>
          <p:nvPr/>
        </p:nvSpPr>
        <p:spPr>
          <a:xfrm>
            <a:off x="7277603" y="907709"/>
            <a:ext cx="1685755" cy="461659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400" dirty="0" smtClean="0"/>
              <a:t>10.6%</a:t>
            </a:r>
          </a:p>
        </p:txBody>
      </p:sp>
      <p:sp>
        <p:nvSpPr>
          <p:cNvPr id="11" name="Shape 57"/>
          <p:cNvSpPr txBox="1">
            <a:spLocks/>
          </p:cNvSpPr>
          <p:nvPr/>
        </p:nvSpPr>
        <p:spPr>
          <a:xfrm>
            <a:off x="7277603" y="1926553"/>
            <a:ext cx="1685755" cy="461659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400" dirty="0" smtClean="0"/>
              <a:t>13.6%</a:t>
            </a:r>
          </a:p>
        </p:txBody>
      </p:sp>
      <p:sp>
        <p:nvSpPr>
          <p:cNvPr id="12" name="Shape 57"/>
          <p:cNvSpPr txBox="1">
            <a:spLocks/>
          </p:cNvSpPr>
          <p:nvPr/>
        </p:nvSpPr>
        <p:spPr>
          <a:xfrm>
            <a:off x="7277603" y="2745420"/>
            <a:ext cx="1685755" cy="461659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400" dirty="0" smtClean="0"/>
              <a:t>2.8%</a:t>
            </a:r>
          </a:p>
        </p:txBody>
      </p:sp>
      <p:sp>
        <p:nvSpPr>
          <p:cNvPr id="13" name="Shape 57"/>
          <p:cNvSpPr txBox="1">
            <a:spLocks/>
          </p:cNvSpPr>
          <p:nvPr/>
        </p:nvSpPr>
        <p:spPr>
          <a:xfrm>
            <a:off x="7277603" y="2935305"/>
            <a:ext cx="1685755" cy="461659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400" dirty="0" smtClean="0"/>
              <a:t>-0.4%</a:t>
            </a:r>
          </a:p>
        </p:txBody>
      </p:sp>
      <p:sp>
        <p:nvSpPr>
          <p:cNvPr id="14" name="Shape 57"/>
          <p:cNvSpPr txBox="1">
            <a:spLocks/>
          </p:cNvSpPr>
          <p:nvPr/>
        </p:nvSpPr>
        <p:spPr>
          <a:xfrm>
            <a:off x="7277603" y="3111542"/>
            <a:ext cx="1685755" cy="461659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400" dirty="0" smtClean="0"/>
              <a:t>10.8%</a:t>
            </a:r>
          </a:p>
        </p:txBody>
      </p:sp>
      <p:sp>
        <p:nvSpPr>
          <p:cNvPr id="15" name="Shape 57"/>
          <p:cNvSpPr txBox="1">
            <a:spLocks/>
          </p:cNvSpPr>
          <p:nvPr/>
        </p:nvSpPr>
        <p:spPr>
          <a:xfrm>
            <a:off x="7277603" y="4104710"/>
            <a:ext cx="1685755" cy="461659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400" dirty="0" smtClean="0"/>
              <a:t>41.3%</a:t>
            </a:r>
          </a:p>
        </p:txBody>
      </p:sp>
      <p:sp>
        <p:nvSpPr>
          <p:cNvPr id="17" name="Shape 57"/>
          <p:cNvSpPr txBox="1">
            <a:spLocks/>
          </p:cNvSpPr>
          <p:nvPr/>
        </p:nvSpPr>
        <p:spPr>
          <a:xfrm>
            <a:off x="7277603" y="4607313"/>
            <a:ext cx="1685755" cy="461659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400" dirty="0" smtClean="0"/>
              <a:t>13.8%</a:t>
            </a:r>
          </a:p>
        </p:txBody>
      </p:sp>
      <p:sp>
        <p:nvSpPr>
          <p:cNvPr id="18" name="Shape 57"/>
          <p:cNvSpPr txBox="1">
            <a:spLocks/>
          </p:cNvSpPr>
          <p:nvPr/>
        </p:nvSpPr>
        <p:spPr>
          <a:xfrm>
            <a:off x="7277603" y="5549009"/>
            <a:ext cx="1685755" cy="461659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400" dirty="0" smtClean="0"/>
              <a:t>-</a:t>
            </a:r>
          </a:p>
        </p:txBody>
      </p:sp>
      <p:sp>
        <p:nvSpPr>
          <p:cNvPr id="19" name="Shape 237"/>
          <p:cNvSpPr txBox="1"/>
          <p:nvPr/>
        </p:nvSpPr>
        <p:spPr>
          <a:xfrm>
            <a:off x="250276" y="1052986"/>
            <a:ext cx="4581385" cy="71295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114300">
              <a:buSzPct val="100000"/>
            </a:pPr>
            <a:r>
              <a:rPr lang="en" sz="1400" dirty="0" smtClean="0"/>
              <a:t>Piracy and digital video are taking share from physical video sales</a:t>
            </a:r>
            <a:endParaRPr lang="en" sz="1400" dirty="0"/>
          </a:p>
        </p:txBody>
      </p:sp>
      <p:sp>
        <p:nvSpPr>
          <p:cNvPr id="22" name="Shape 57"/>
          <p:cNvSpPr txBox="1">
            <a:spLocks/>
          </p:cNvSpPr>
          <p:nvPr/>
        </p:nvSpPr>
        <p:spPr>
          <a:xfrm>
            <a:off x="7277603" y="1114254"/>
            <a:ext cx="1685755" cy="461659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400" dirty="0" smtClean="0"/>
              <a:t>41.3%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42455" y="6487885"/>
            <a:ext cx="24529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Source: PWC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197509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Chart 1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50636888"/>
              </p:ext>
            </p:extLst>
          </p:nvPr>
        </p:nvGraphicFramePr>
        <p:xfrm>
          <a:off x="285716" y="842264"/>
          <a:ext cx="7861369" cy="33192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6" name="Rounded Rectangle 15"/>
          <p:cNvSpPr/>
          <p:nvPr/>
        </p:nvSpPr>
        <p:spPr>
          <a:xfrm>
            <a:off x="242455" y="181738"/>
            <a:ext cx="8506692" cy="408709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smtClean="0">
                <a:solidFill>
                  <a:schemeClr val="tx1"/>
                </a:solidFill>
              </a:rPr>
              <a:t>Market Overview – Music in Kenya</a:t>
            </a:r>
          </a:p>
        </p:txBody>
      </p:sp>
      <p:sp>
        <p:nvSpPr>
          <p:cNvPr id="7" name="Shape 57"/>
          <p:cNvSpPr txBox="1">
            <a:spLocks/>
          </p:cNvSpPr>
          <p:nvPr/>
        </p:nvSpPr>
        <p:spPr>
          <a:xfrm>
            <a:off x="1275638" y="716654"/>
            <a:ext cx="6401652" cy="461659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800" b="1" dirty="0" smtClean="0"/>
              <a:t>Recorded Music Market in Kenya ($M)</a:t>
            </a:r>
          </a:p>
        </p:txBody>
      </p:sp>
      <p:sp>
        <p:nvSpPr>
          <p:cNvPr id="9" name="Shape 57"/>
          <p:cNvSpPr txBox="1">
            <a:spLocks/>
          </p:cNvSpPr>
          <p:nvPr/>
        </p:nvSpPr>
        <p:spPr>
          <a:xfrm>
            <a:off x="7277603" y="702993"/>
            <a:ext cx="1685755" cy="461659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400" b="1" dirty="0" smtClean="0"/>
              <a:t>CAGR</a:t>
            </a:r>
          </a:p>
        </p:txBody>
      </p:sp>
      <p:sp>
        <p:nvSpPr>
          <p:cNvPr id="10" name="Shape 57"/>
          <p:cNvSpPr txBox="1">
            <a:spLocks/>
          </p:cNvSpPr>
          <p:nvPr/>
        </p:nvSpPr>
        <p:spPr>
          <a:xfrm>
            <a:off x="7277603" y="907709"/>
            <a:ext cx="1685755" cy="461659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400" dirty="0" smtClean="0"/>
              <a:t>8.2%</a:t>
            </a:r>
          </a:p>
        </p:txBody>
      </p:sp>
      <p:sp>
        <p:nvSpPr>
          <p:cNvPr id="11" name="Shape 57"/>
          <p:cNvSpPr txBox="1">
            <a:spLocks/>
          </p:cNvSpPr>
          <p:nvPr/>
        </p:nvSpPr>
        <p:spPr>
          <a:xfrm>
            <a:off x="7277603" y="1355053"/>
            <a:ext cx="1685755" cy="461659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400" dirty="0" smtClean="0">
                <a:solidFill>
                  <a:srgbClr val="C00000"/>
                </a:solidFill>
              </a:rPr>
              <a:t>-7.2%</a:t>
            </a:r>
          </a:p>
        </p:txBody>
      </p:sp>
      <p:sp>
        <p:nvSpPr>
          <p:cNvPr id="12" name="Shape 57"/>
          <p:cNvSpPr txBox="1">
            <a:spLocks/>
          </p:cNvSpPr>
          <p:nvPr/>
        </p:nvSpPr>
        <p:spPr>
          <a:xfrm>
            <a:off x="7277603" y="2618420"/>
            <a:ext cx="1685755" cy="461659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400" dirty="0" smtClean="0"/>
              <a:t>18.1%</a:t>
            </a:r>
          </a:p>
        </p:txBody>
      </p:sp>
      <p:sp>
        <p:nvSpPr>
          <p:cNvPr id="13" name="Shape 57"/>
          <p:cNvSpPr txBox="1">
            <a:spLocks/>
          </p:cNvSpPr>
          <p:nvPr/>
        </p:nvSpPr>
        <p:spPr>
          <a:xfrm>
            <a:off x="7277603" y="3557605"/>
            <a:ext cx="1685755" cy="461659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400" dirty="0" smtClean="0">
                <a:solidFill>
                  <a:srgbClr val="FF0000"/>
                </a:solidFill>
              </a:rPr>
              <a:t>-0.8%</a:t>
            </a:r>
          </a:p>
        </p:txBody>
      </p:sp>
      <p:sp>
        <p:nvSpPr>
          <p:cNvPr id="18" name="Shape 57"/>
          <p:cNvSpPr txBox="1">
            <a:spLocks/>
          </p:cNvSpPr>
          <p:nvPr/>
        </p:nvSpPr>
        <p:spPr>
          <a:xfrm>
            <a:off x="7277603" y="5549009"/>
            <a:ext cx="1685755" cy="461659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400" dirty="0" smtClean="0"/>
              <a:t>-</a:t>
            </a:r>
          </a:p>
        </p:txBody>
      </p:sp>
      <p:sp>
        <p:nvSpPr>
          <p:cNvPr id="21" name="Shape 237"/>
          <p:cNvSpPr txBox="1"/>
          <p:nvPr/>
        </p:nvSpPr>
        <p:spPr>
          <a:xfrm>
            <a:off x="311701" y="4202779"/>
            <a:ext cx="8116199" cy="13893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indent="-342900">
              <a:buSzPct val="100000"/>
              <a:buChar char="●"/>
            </a:pPr>
            <a:r>
              <a:rPr lang="en" sz="1600" dirty="0" smtClean="0"/>
              <a:t>Mobile revenues are PRSP services – ringtunes etc.</a:t>
            </a:r>
          </a:p>
          <a:p>
            <a:pPr marL="457200" indent="-342900"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" sz="1600" dirty="0" smtClean="0"/>
              <a:t>Streaming is projected to be very small (~$30k by 2019) but growing quickly (~40% CAGR)</a:t>
            </a:r>
          </a:p>
          <a:p>
            <a:pPr marL="914400" lvl="1" indent="-342900">
              <a:buSzPct val="100000"/>
              <a:buChar char="○"/>
            </a:pPr>
            <a:r>
              <a:rPr lang="en" sz="1600" dirty="0" smtClean="0"/>
              <a:t>Limited number of services available – Mziiki and Deezer seem to be only streaming apps in Kenya and have limited users</a:t>
            </a:r>
          </a:p>
          <a:p>
            <a:pPr marL="914400" lvl="1" indent="-342900">
              <a:buSzPct val="100000"/>
              <a:buChar char="○"/>
            </a:pPr>
            <a:r>
              <a:rPr lang="en" sz="1600" dirty="0" smtClean="0"/>
              <a:t>Both existing services operate on freemium model</a:t>
            </a:r>
            <a:endParaRPr lang="en" sz="1600" dirty="0"/>
          </a:p>
        </p:txBody>
      </p:sp>
      <p:sp>
        <p:nvSpPr>
          <p:cNvPr id="22" name="TextBox 21"/>
          <p:cNvSpPr txBox="1"/>
          <p:nvPr/>
        </p:nvSpPr>
        <p:spPr>
          <a:xfrm>
            <a:off x="242455" y="6487885"/>
            <a:ext cx="24529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Source: PWC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691773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/>
          <p:cNvSpPr/>
          <p:nvPr/>
        </p:nvSpPr>
        <p:spPr>
          <a:xfrm>
            <a:off x="242455" y="181738"/>
            <a:ext cx="8506692" cy="408709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smtClean="0">
                <a:solidFill>
                  <a:schemeClr val="tx1"/>
                </a:solidFill>
              </a:rPr>
              <a:t>Market Overview – DVD Consumption</a:t>
            </a:r>
          </a:p>
        </p:txBody>
      </p:sp>
      <p:graphicFrame>
        <p:nvGraphicFramePr>
          <p:cNvPr id="7" name="Char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62331908"/>
              </p:ext>
            </p:extLst>
          </p:nvPr>
        </p:nvGraphicFramePr>
        <p:xfrm>
          <a:off x="1593452" y="1235825"/>
          <a:ext cx="5804698" cy="198504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2693670" y="928048"/>
            <a:ext cx="36042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/>
              <a:t>Household Hours Spent Watching DVDs Daily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541269" y="3216300"/>
            <a:ext cx="36042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How much do you spend on DVDs per week</a:t>
            </a:r>
            <a:r>
              <a:rPr lang="en-US" sz="1400" b="1" dirty="0" smtClean="0"/>
              <a:t>?</a:t>
            </a:r>
          </a:p>
          <a:p>
            <a:pPr algn="ctr"/>
            <a:r>
              <a:rPr lang="en-US" sz="1400" b="1" dirty="0" smtClean="0"/>
              <a:t>By Neighborhood</a:t>
            </a:r>
          </a:p>
        </p:txBody>
      </p:sp>
      <p:graphicFrame>
        <p:nvGraphicFramePr>
          <p:cNvPr id="11" name="Chart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26987350"/>
              </p:ext>
            </p:extLst>
          </p:nvPr>
        </p:nvGraphicFramePr>
        <p:xfrm>
          <a:off x="1292921" y="3573284"/>
          <a:ext cx="6558159" cy="295034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668740" y="6455390"/>
            <a:ext cx="34255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hlinkClick r:id="rId4"/>
              </a:rPr>
              <a:t>Additional details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520692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/>
          <p:cNvSpPr/>
          <p:nvPr/>
        </p:nvSpPr>
        <p:spPr>
          <a:xfrm>
            <a:off x="242455" y="181738"/>
            <a:ext cx="8506692" cy="408709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smtClean="0">
                <a:solidFill>
                  <a:schemeClr val="tx1"/>
                </a:solidFill>
              </a:rPr>
              <a:t>Market Overview – Music Purchasing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704900" y="1153180"/>
            <a:ext cx="5277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/>
              <a:t>How do you acquire the music you listen to?</a:t>
            </a:r>
          </a:p>
        </p:txBody>
      </p:sp>
      <p:sp>
        <p:nvSpPr>
          <p:cNvPr id="9" name="Content Placeholder 3"/>
          <p:cNvSpPr txBox="1">
            <a:spLocks/>
          </p:cNvSpPr>
          <p:nvPr/>
        </p:nvSpPr>
        <p:spPr>
          <a:xfrm>
            <a:off x="945757" y="5181600"/>
            <a:ext cx="6795287" cy="973586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latinLnBrk="0" hangingPunct="1">
              <a:spcBef>
                <a:spcPct val="20000"/>
              </a:spcBef>
              <a:buFontTx/>
              <a:buNone/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latinLnBrk="0" hangingPunct="1">
              <a:spcBef>
                <a:spcPct val="20000"/>
              </a:spcBef>
              <a:buFontTx/>
              <a:buNone/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latinLnBrk="0" hangingPunct="1">
              <a:spcBef>
                <a:spcPct val="20000"/>
              </a:spcBef>
              <a:buFontTx/>
              <a:buNone/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latinLnBrk="0" hangingPunct="1">
              <a:spcBef>
                <a:spcPct val="20000"/>
              </a:spcBef>
              <a:buFontTx/>
              <a:buNone/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latinLnBrk="0" hangingPunct="1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latinLnBrk="0" hangingPunct="1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latinLnBrk="0" hangingPunct="1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latinLnBrk="0" hangingPunct="1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285750" indent="-28575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1400" kern="0" dirty="0" smtClean="0"/>
              <a:t>31% of smartphone owners download music as their primary method of getting music</a:t>
            </a:r>
          </a:p>
          <a:p>
            <a:pPr marL="285750" indent="-28575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1400" kern="0" dirty="0" smtClean="0"/>
              <a:t>Respondents in lower-income neighborhoods are more likely to listen to music socially; significantly more listen to music at a friend’s house or get music from friends</a:t>
            </a:r>
            <a:endParaRPr lang="en-US" kern="0" dirty="0" smtClean="0"/>
          </a:p>
        </p:txBody>
      </p:sp>
      <p:graphicFrame>
        <p:nvGraphicFramePr>
          <p:cNvPr id="10" name="Chart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28662079"/>
              </p:ext>
            </p:extLst>
          </p:nvPr>
        </p:nvGraphicFramePr>
        <p:xfrm>
          <a:off x="342900" y="1414790"/>
          <a:ext cx="8001000" cy="36144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668740" y="6455390"/>
            <a:ext cx="34255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hlinkClick r:id="rId3"/>
              </a:rPr>
              <a:t>Additional details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783063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/>
          <p:cNvSpPr/>
          <p:nvPr/>
        </p:nvSpPr>
        <p:spPr>
          <a:xfrm>
            <a:off x="242455" y="181738"/>
            <a:ext cx="8506692" cy="408709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smtClean="0">
                <a:solidFill>
                  <a:schemeClr val="tx1"/>
                </a:solidFill>
              </a:rPr>
              <a:t>Market Overview – Media Devices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162822" y="1066800"/>
            <a:ext cx="43611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Which devices do you have that take USB or SD cards</a:t>
            </a:r>
            <a:r>
              <a:rPr lang="en-US" sz="1400" b="1" dirty="0" smtClean="0"/>
              <a:t>?</a:t>
            </a:r>
          </a:p>
          <a:p>
            <a:pPr algn="ctr"/>
            <a:r>
              <a:rPr lang="en-US" sz="1400" b="1" dirty="0" smtClean="0"/>
              <a:t>By neighborhood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6858018" y="2963840"/>
            <a:ext cx="1142982" cy="224198"/>
          </a:xfrm>
          <a:prstGeom prst="rect">
            <a:avLst/>
          </a:prstGeom>
        </p:spPr>
        <p:txBody>
          <a:bodyPr wrap="squar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1" dirty="0" smtClean="0"/>
              <a:t>Neighborhood</a:t>
            </a:r>
            <a:endParaRPr lang="en-US" sz="1200" b="1" dirty="0"/>
          </a:p>
        </p:txBody>
      </p:sp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16173774"/>
              </p:ext>
            </p:extLst>
          </p:nvPr>
        </p:nvGraphicFramePr>
        <p:xfrm>
          <a:off x="1085458" y="1485921"/>
          <a:ext cx="6515884" cy="388615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Rectangle 7"/>
          <p:cNvSpPr/>
          <p:nvPr/>
        </p:nvSpPr>
        <p:spPr>
          <a:xfrm>
            <a:off x="404255" y="5428462"/>
            <a:ext cx="833549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indent="-285750">
              <a:buFont typeface="Arial" panose="020B0604020202020204" pitchFamily="34" charset="0"/>
              <a:buChar char="•"/>
            </a:pPr>
            <a:r>
              <a:rPr lang="en" dirty="0" smtClean="0"/>
              <a:t>~25% of Kitintale owned a USB or SD enabled device as of November 2014; much lower for lower-income neighborhoods</a:t>
            </a:r>
          </a:p>
          <a:p>
            <a:pPr marL="742950" indent="-285750">
              <a:buFont typeface="Arial" panose="020B0604020202020204" pitchFamily="34" charset="0"/>
              <a:buChar char="•"/>
            </a:pPr>
            <a:r>
              <a:rPr lang="en" dirty="0" smtClean="0"/>
              <a:t>DVD player was the most common device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68740" y="6455390"/>
            <a:ext cx="34255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hlinkClick r:id="rId3"/>
              </a:rPr>
              <a:t>Additional details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012988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/>
          <p:cNvSpPr/>
          <p:nvPr/>
        </p:nvSpPr>
        <p:spPr>
          <a:xfrm>
            <a:off x="242455" y="181738"/>
            <a:ext cx="8506692" cy="408709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smtClean="0">
                <a:solidFill>
                  <a:schemeClr val="tx1"/>
                </a:solidFill>
              </a:rPr>
              <a:t>Market Overview – Pirate Media Shops</a:t>
            </a:r>
          </a:p>
        </p:txBody>
      </p:sp>
      <p:sp>
        <p:nvSpPr>
          <p:cNvPr id="3" name="Shape 219"/>
          <p:cNvSpPr txBox="1"/>
          <p:nvPr/>
        </p:nvSpPr>
        <p:spPr>
          <a:xfrm>
            <a:off x="242455" y="808833"/>
            <a:ext cx="8116199" cy="360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dirty="0"/>
              <a:t>In Kenya, local content is restricted by copyright police, so media shops only sell international content. Small roadside kiosks sell DVDs/CDs of legal content purchased in town for 100 </a:t>
            </a:r>
            <a:r>
              <a:rPr lang="en-US" dirty="0" err="1"/>
              <a:t>Ksh</a:t>
            </a:r>
            <a:endParaRPr lang="en-US" dirty="0"/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dirty="0"/>
              <a:t>Local content is not restricted in Uganda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dirty="0"/>
              <a:t>Shops do not carry any educational or how-to content; most will provide animations and other children’s content on demand, but it isn’t popular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dirty="0"/>
              <a:t>Soft copies of movies are 30 </a:t>
            </a:r>
            <a:r>
              <a:rPr lang="en-US" dirty="0" err="1"/>
              <a:t>Ksh</a:t>
            </a:r>
            <a:r>
              <a:rPr lang="en-US" dirty="0"/>
              <a:t> in Kenya, 1,000 </a:t>
            </a:r>
            <a:r>
              <a:rPr lang="en-US" dirty="0" err="1"/>
              <a:t>Ugx</a:t>
            </a:r>
            <a:r>
              <a:rPr lang="en-US" dirty="0"/>
              <a:t> in Uganda (slightly cheaper than Kenya)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dirty="0"/>
              <a:t>Music soft copies are 5 </a:t>
            </a:r>
            <a:r>
              <a:rPr lang="en-US" dirty="0" err="1"/>
              <a:t>Ksh</a:t>
            </a:r>
            <a:r>
              <a:rPr lang="en-US" dirty="0"/>
              <a:t> per song in Kenya, 200-300 </a:t>
            </a:r>
            <a:r>
              <a:rPr lang="en-US" dirty="0" err="1"/>
              <a:t>Ugx</a:t>
            </a:r>
            <a:r>
              <a:rPr lang="en-US" dirty="0"/>
              <a:t> in Uganda (comparable pricing)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dirty="0"/>
              <a:t>DVDs are 40-50 </a:t>
            </a:r>
            <a:r>
              <a:rPr lang="en-US" dirty="0" err="1"/>
              <a:t>Ksh</a:t>
            </a:r>
            <a:r>
              <a:rPr lang="en-US" dirty="0"/>
              <a:t> in Kenya and 1.5k in Kampala (comparable pricing)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dirty="0"/>
              <a:t>Strong interest in local and other African music in both Uganda and Kenya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dirty="0"/>
              <a:t>Strong interest in local and other African video content in Kenya; in Uganda local video content is not at a level of quality where it is sought after but people enjoy other African content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dirty="0"/>
              <a:t>In both Kenya and Uganda, content seems to be sold ~50/50 split between hard copies (DVDs) and soft copies (Most often USB, also SD cards)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dirty="0"/>
              <a:t>Soft copies are usually consumed on USB-enabled DVD players, but SD cards are also consumed on </a:t>
            </a:r>
            <a:r>
              <a:rPr lang="en-US" dirty="0" smtClean="0"/>
              <a:t>smartphones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dirty="0" smtClean="0"/>
              <a:t>More detail </a:t>
            </a:r>
            <a:r>
              <a:rPr lang="en-US" dirty="0" smtClean="0">
                <a:hlinkClick r:id="rId2"/>
              </a:rPr>
              <a:t>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7988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/>
          <p:cNvSpPr/>
          <p:nvPr/>
        </p:nvSpPr>
        <p:spPr>
          <a:xfrm>
            <a:off x="242455" y="181738"/>
            <a:ext cx="8506692" cy="408709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smtClean="0">
                <a:solidFill>
                  <a:schemeClr val="tx1"/>
                </a:solidFill>
              </a:rPr>
              <a:t>Market Overview – PRSP Music Sales</a:t>
            </a:r>
          </a:p>
        </p:txBody>
      </p:sp>
      <p:sp>
        <p:nvSpPr>
          <p:cNvPr id="4" name="Shape 219"/>
          <p:cNvSpPr txBox="1"/>
          <p:nvPr/>
        </p:nvSpPr>
        <p:spPr>
          <a:xfrm>
            <a:off x="242456" y="808833"/>
            <a:ext cx="4253346" cy="360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177800" indent="-177800">
              <a:buChar char="●"/>
            </a:pPr>
            <a:r>
              <a:rPr lang="en-US" dirty="0" smtClean="0"/>
              <a:t>PRSPs are IT firms which provide content services over SMS or USSD interfaces</a:t>
            </a:r>
            <a:endParaRPr lang="en" u="sng" dirty="0">
              <a:solidFill>
                <a:schemeClr val="hlink"/>
              </a:solidFill>
              <a:hlinkClick r:id="rId2"/>
            </a:endParaRPr>
          </a:p>
          <a:p>
            <a:pPr marL="341313" lvl="1" indent="-163513">
              <a:buChar char="○"/>
            </a:pPr>
            <a:r>
              <a:rPr lang="en" dirty="0" smtClean="0"/>
              <a:t>Test services: jokes, pick-up lines etc.</a:t>
            </a:r>
            <a:endParaRPr lang="en" dirty="0"/>
          </a:p>
          <a:p>
            <a:pPr marL="341313" lvl="1" indent="-163513">
              <a:buChar char="○"/>
            </a:pPr>
            <a:r>
              <a:rPr lang="en-US" dirty="0" smtClean="0"/>
              <a:t>Music services: </a:t>
            </a:r>
            <a:r>
              <a:rPr lang="en-US" dirty="0" err="1" smtClean="0"/>
              <a:t>ringtunes</a:t>
            </a:r>
            <a:r>
              <a:rPr lang="en-US" dirty="0" smtClean="0"/>
              <a:t>, song downloads</a:t>
            </a:r>
          </a:p>
          <a:p>
            <a:pPr marL="341313" lvl="1" indent="-163513">
              <a:buChar char="○"/>
            </a:pPr>
            <a:r>
              <a:rPr lang="en-US" dirty="0" smtClean="0"/>
              <a:t>Video services: short comedy clips</a:t>
            </a:r>
          </a:p>
          <a:p>
            <a:pPr marL="177800" indent="-177800">
              <a:buChar char="●"/>
            </a:pPr>
            <a:r>
              <a:rPr lang="en-US" dirty="0" smtClean="0"/>
              <a:t>Service signups and purchases are paid for through customer airtime</a:t>
            </a:r>
          </a:p>
          <a:p>
            <a:pPr marL="177800" indent="-177800">
              <a:buChar char="●"/>
            </a:pPr>
            <a:r>
              <a:rPr lang="en-US" dirty="0" smtClean="0"/>
              <a:t>Majority of music content seems to be local and gospel</a:t>
            </a:r>
          </a:p>
          <a:p>
            <a:pPr marL="177800" indent="-177800">
              <a:buChar char="●"/>
            </a:pPr>
            <a:r>
              <a:rPr lang="en-US" dirty="0" smtClean="0"/>
              <a:t>Sales have fallen dramatically since 5 years ago </a:t>
            </a:r>
            <a:r>
              <a:rPr lang="en-US" dirty="0" smtClean="0">
                <a:hlinkClick r:id="rId2"/>
              </a:rPr>
              <a:t>–</a:t>
            </a:r>
            <a:r>
              <a:rPr lang="en-US" dirty="0" smtClean="0"/>
              <a:t> PRSPs are struggling to monetize content libraries</a:t>
            </a:r>
            <a:endParaRPr lang="en" u="sng" dirty="0">
              <a:solidFill>
                <a:schemeClr val="hlink"/>
              </a:solidFill>
              <a:hlinkClick r:id="rId2"/>
            </a:endParaRPr>
          </a:p>
          <a:p>
            <a:pPr marL="341313" lvl="1" indent="-163513">
              <a:buChar char="○"/>
            </a:pPr>
            <a:r>
              <a:rPr lang="en" dirty="0" smtClean="0"/>
              <a:t>Reputations hurt by shady customer signup practices, copyright suits</a:t>
            </a:r>
            <a:endParaRPr lang="en" dirty="0"/>
          </a:p>
          <a:p>
            <a:pPr marL="341313" lvl="1" indent="-163513">
              <a:buChar char="○"/>
            </a:pPr>
            <a:r>
              <a:rPr lang="en-US" dirty="0" err="1" smtClean="0"/>
              <a:t>Safaricom</a:t>
            </a:r>
            <a:r>
              <a:rPr lang="en-US" dirty="0" smtClean="0"/>
              <a:t> instituted strict requirements for signup processes</a:t>
            </a:r>
          </a:p>
          <a:p>
            <a:pPr marL="341313" lvl="1" indent="-163513">
              <a:buChar char="○"/>
            </a:pPr>
            <a:r>
              <a:rPr lang="en-US" dirty="0" smtClean="0"/>
              <a:t>Superior pricing at pirate shops</a:t>
            </a:r>
            <a:endParaRPr lang="en-US" dirty="0"/>
          </a:p>
          <a:p>
            <a:pPr marL="177800" lvl="1"/>
            <a:endParaRPr lang="en-US" dirty="0"/>
          </a:p>
          <a:p>
            <a:pPr marL="285750" indent="-285750" fontAlgn="base">
              <a:buFont typeface="Arial" panose="020B0604020202020204" pitchFamily="34" charset="0"/>
              <a:buChar char="•"/>
            </a:pPr>
            <a:endParaRPr lang="en-US" dirty="0" smtClean="0"/>
          </a:p>
        </p:txBody>
      </p:sp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67652694"/>
              </p:ext>
            </p:extLst>
          </p:nvPr>
        </p:nvGraphicFramePr>
        <p:xfrm>
          <a:off x="4670845" y="1514901"/>
          <a:ext cx="3903259" cy="40124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Shape 219"/>
          <p:cNvSpPr txBox="1"/>
          <p:nvPr/>
        </p:nvSpPr>
        <p:spPr>
          <a:xfrm>
            <a:off x="4495802" y="808833"/>
            <a:ext cx="4253345" cy="4426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 fontAlgn="base"/>
            <a:r>
              <a:rPr lang="en-US" b="1" dirty="0" smtClean="0"/>
              <a:t>PRSP Music Sales Revenue Share (</a:t>
            </a:r>
            <a:r>
              <a:rPr lang="en-US" b="1" dirty="0" err="1" smtClean="0"/>
              <a:t>Ksh</a:t>
            </a:r>
            <a:r>
              <a:rPr lang="en-US" b="1" dirty="0" smtClean="0"/>
              <a:t>)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349997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/>
          <p:cNvSpPr/>
          <p:nvPr/>
        </p:nvSpPr>
        <p:spPr>
          <a:xfrm>
            <a:off x="318654" y="181738"/>
            <a:ext cx="8506692" cy="408709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smtClean="0">
                <a:solidFill>
                  <a:schemeClr val="tx1"/>
                </a:solidFill>
              </a:rPr>
              <a:t>Market Overview - Licensing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4695824" y="686705"/>
            <a:ext cx="4129521" cy="30389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 smtClean="0">
                <a:solidFill>
                  <a:schemeClr val="tx1"/>
                </a:solidFill>
              </a:rPr>
              <a:t>Music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18654" y="686705"/>
            <a:ext cx="4129521" cy="30389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 smtClean="0">
                <a:solidFill>
                  <a:schemeClr val="tx1"/>
                </a:solidFill>
              </a:rPr>
              <a:t>Video</a:t>
            </a:r>
          </a:p>
        </p:txBody>
      </p:sp>
      <p:sp>
        <p:nvSpPr>
          <p:cNvPr id="7" name="Shape 219"/>
          <p:cNvSpPr txBox="1"/>
          <p:nvPr/>
        </p:nvSpPr>
        <p:spPr>
          <a:xfrm>
            <a:off x="318654" y="999333"/>
            <a:ext cx="4253346" cy="360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177800" indent="-177800">
              <a:buChar char="●"/>
            </a:pPr>
            <a:r>
              <a:rPr lang="en-US" dirty="0" smtClean="0"/>
              <a:t>Licensing fees depend largely on deal terms (exclusive vs. non), if content has been aired before, where it has aired</a:t>
            </a:r>
            <a:endParaRPr lang="en" u="sng" dirty="0">
              <a:solidFill>
                <a:schemeClr val="hlink"/>
              </a:solidFill>
              <a:hlinkClick r:id="rId2"/>
            </a:endParaRPr>
          </a:p>
          <a:p>
            <a:pPr marL="341313" lvl="1" indent="-163513">
              <a:buChar char="○"/>
            </a:pPr>
            <a:r>
              <a:rPr lang="en" dirty="0" smtClean="0"/>
              <a:t>Content that has aired before or shared digitally much cheaper</a:t>
            </a:r>
          </a:p>
          <a:p>
            <a:pPr marL="341313" lvl="1" indent="-163513">
              <a:buChar char="○"/>
            </a:pPr>
            <a:r>
              <a:rPr lang="en" dirty="0" smtClean="0"/>
              <a:t>Licensing fees can run $5-10k for a first run of a TV series episode</a:t>
            </a:r>
            <a:endParaRPr lang="en" dirty="0"/>
          </a:p>
          <a:p>
            <a:pPr marL="177800" indent="-177800">
              <a:buChar char="●"/>
            </a:pPr>
            <a:r>
              <a:rPr lang="en-US" dirty="0" smtClean="0"/>
              <a:t>Ad revenue share deals are also used in some situations</a:t>
            </a:r>
          </a:p>
          <a:p>
            <a:pPr marL="177800" indent="-177800">
              <a:buChar char="●"/>
            </a:pPr>
            <a:r>
              <a:rPr lang="en-US" dirty="0" smtClean="0"/>
              <a:t>Some content aggregators/distributors exist, e.g., CCD Africa</a:t>
            </a:r>
          </a:p>
          <a:p>
            <a:pPr marL="177800" indent="-177800">
              <a:buChar char="●"/>
            </a:pPr>
            <a:r>
              <a:rPr lang="en-US" dirty="0" smtClean="0"/>
              <a:t>One expert believed we could negotiate an ad  revenue share deal as low as 10%, but needs confirmation</a:t>
            </a:r>
          </a:p>
        </p:txBody>
      </p:sp>
      <p:sp>
        <p:nvSpPr>
          <p:cNvPr id="8" name="Shape 219"/>
          <p:cNvSpPr txBox="1"/>
          <p:nvPr/>
        </p:nvSpPr>
        <p:spPr>
          <a:xfrm>
            <a:off x="4695824" y="999333"/>
            <a:ext cx="4253346" cy="360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177800" indent="-177800">
              <a:buChar char="●"/>
            </a:pPr>
            <a:r>
              <a:rPr lang="en-US" dirty="0" smtClean="0"/>
              <a:t>Musicians seem to be comfortable with 10-15% revenue share</a:t>
            </a:r>
          </a:p>
          <a:p>
            <a:pPr marL="177800" indent="-177800">
              <a:buChar char="●"/>
            </a:pPr>
            <a:r>
              <a:rPr lang="en-US" dirty="0" smtClean="0"/>
              <a:t>Aggregators such as PRSPs have put together libraries for licensing, but will require additional % share and generally do not have exclusive deals</a:t>
            </a:r>
          </a:p>
        </p:txBody>
      </p:sp>
    </p:spTree>
    <p:extLst>
      <p:ext uri="{BB962C8B-B14F-4D97-AF65-F5344CB8AC3E}">
        <p14:creationId xmlns:p14="http://schemas.microsoft.com/office/powerpoint/2010/main" val="1961780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/>
          <p:cNvSpPr/>
          <p:nvPr/>
        </p:nvSpPr>
        <p:spPr>
          <a:xfrm>
            <a:off x="242455" y="181738"/>
            <a:ext cx="8506692" cy="408709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smtClean="0">
                <a:solidFill>
                  <a:schemeClr val="tx1"/>
                </a:solidFill>
              </a:rPr>
              <a:t>Media distribution – partnerships </a:t>
            </a:r>
          </a:p>
        </p:txBody>
      </p:sp>
      <p:graphicFrame>
        <p:nvGraphicFramePr>
          <p:cNvPr id="6" name="Shape 255"/>
          <p:cNvGraphicFramePr/>
          <p:nvPr>
            <p:extLst>
              <p:ext uri="{D42A27DB-BD31-4B8C-83A1-F6EECF244321}">
                <p14:modId xmlns:p14="http://schemas.microsoft.com/office/powerpoint/2010/main" val="4181333504"/>
              </p:ext>
            </p:extLst>
          </p:nvPr>
        </p:nvGraphicFramePr>
        <p:xfrm>
          <a:off x="769156" y="862988"/>
          <a:ext cx="7979991" cy="28954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849499"/>
                <a:gridCol w="2171604"/>
                <a:gridCol w="3958888"/>
              </a:tblGrid>
              <a:tr h="38100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b="1" dirty="0"/>
                        <a:t>Partner name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b="1" dirty="0" smtClean="0"/>
                        <a:t>Status</a:t>
                      </a:r>
                      <a:endParaRPr lang="en" b="1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b="1" dirty="0" smtClean="0"/>
                        <a:t>Details</a:t>
                      </a:r>
                      <a:endParaRPr lang="en" b="1" dirty="0"/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400" u="sng">
                          <a:solidFill>
                            <a:schemeClr val="hlink"/>
                          </a:solidFill>
                          <a:hlinkClick r:id="rId2"/>
                        </a:rPr>
                        <a:t>What's Good Studios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r>
                        <a:rPr lang="en" sz="1400" dirty="0"/>
                        <a:t>Producing brief for advisory + other services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r>
                        <a:rPr lang="en" sz="1400"/>
                        <a:t>Potential ad buyer and content partner; potential advisor on creation of media services </a:t>
                      </a:r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r>
                        <a:rPr lang="en" sz="1400" u="sng" dirty="0">
                          <a:solidFill>
                            <a:schemeClr val="hlink"/>
                          </a:solidFill>
                          <a:hlinkClick r:id="rId3"/>
                        </a:rPr>
                        <a:t>Liberty Afrika/Xpedia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r>
                        <a:rPr lang="en" sz="1400" dirty="0"/>
                        <a:t>MoU and NDA shared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r>
                        <a:rPr lang="en" sz="1400" dirty="0"/>
                        <a:t>Content partner for pilot, interested in both media screen and download services</a:t>
                      </a:r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400" u="sng">
                          <a:solidFill>
                            <a:schemeClr val="accent5"/>
                          </a:solidFill>
                          <a:hlinkClick r:id="rId4"/>
                        </a:rPr>
                        <a:t>Tafsiri Group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rtl="0">
                        <a:spcBef>
                          <a:spcPts val="0"/>
                        </a:spcBef>
                        <a:buNone/>
                      </a:pPr>
                      <a:r>
                        <a:rPr lang="en" sz="1400" dirty="0"/>
                        <a:t>Waiting on </a:t>
                      </a:r>
                      <a:r>
                        <a:rPr lang="en" sz="1400" dirty="0" smtClean="0"/>
                        <a:t>launch of Haiya</a:t>
                      </a:r>
                      <a:r>
                        <a:rPr lang="en" sz="1400" baseline="0" dirty="0" smtClean="0"/>
                        <a:t> streaming video service</a:t>
                      </a:r>
                      <a:endParaRPr lang="en" sz="1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rtl="0">
                        <a:spcBef>
                          <a:spcPts val="0"/>
                        </a:spcBef>
                        <a:buNone/>
                      </a:pPr>
                      <a:r>
                        <a:rPr lang="en" sz="1400"/>
                        <a:t>Potential content partner post launch of Haiya</a:t>
                      </a:r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pPr rtl="0">
                        <a:spcBef>
                          <a:spcPts val="0"/>
                        </a:spcBef>
                        <a:buNone/>
                      </a:pPr>
                      <a:r>
                        <a:rPr lang="en" sz="1400" u="sng">
                          <a:solidFill>
                            <a:schemeClr val="hlink"/>
                          </a:solidFill>
                          <a:hlinkClick r:id="rId5"/>
                        </a:rPr>
                        <a:t>RoamTech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r>
                        <a:rPr lang="en" sz="1400" dirty="0" smtClean="0"/>
                        <a:t>MoU and NDA shared</a:t>
                      </a:r>
                      <a:endParaRPr lang="en" sz="1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r>
                        <a:rPr lang="en" sz="1400" dirty="0" smtClean="0"/>
                        <a:t>Content partner for pilot, interested in both media screen and download services</a:t>
                      </a:r>
                      <a:endParaRPr lang="en" sz="1400" dirty="0"/>
                    </a:p>
                  </a:txBody>
                  <a:tcPr marL="91425" marR="91425" marT="91425" marB="91425"/>
                </a:tc>
              </a:tr>
            </a:tbl>
          </a:graphicData>
        </a:graphic>
      </p:graphicFrame>
      <p:graphicFrame>
        <p:nvGraphicFramePr>
          <p:cNvPr id="7" name="Shape 257"/>
          <p:cNvGraphicFramePr/>
          <p:nvPr>
            <p:extLst>
              <p:ext uri="{D42A27DB-BD31-4B8C-83A1-F6EECF244321}">
                <p14:modId xmlns:p14="http://schemas.microsoft.com/office/powerpoint/2010/main" val="4154438093"/>
              </p:ext>
            </p:extLst>
          </p:nvPr>
        </p:nvGraphicFramePr>
        <p:xfrm>
          <a:off x="769156" y="4065814"/>
          <a:ext cx="7979991" cy="79242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849499"/>
                <a:gridCol w="2171604"/>
                <a:gridCol w="3958888"/>
              </a:tblGrid>
              <a:tr h="264523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400" u="sng" dirty="0">
                          <a:solidFill>
                            <a:schemeClr val="hlink"/>
                          </a:solidFill>
                          <a:hlinkClick r:id="rId6"/>
                        </a:rPr>
                        <a:t>SMS One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r>
                        <a:rPr lang="en" sz="1400"/>
                        <a:t>Gone cold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78571"/>
                        <a:buFont typeface="Arial"/>
                        <a:buNone/>
                      </a:pPr>
                      <a:r>
                        <a:rPr lang="en" sz="1400" dirty="0">
                          <a:solidFill>
                            <a:schemeClr val="dk1"/>
                          </a:solidFill>
                        </a:rPr>
                        <a:t>Content partner; other room to collaborate</a:t>
                      </a:r>
                    </a:p>
                  </a:txBody>
                  <a:tcPr marL="91425" marR="91425" marT="91425" marB="91425"/>
                </a:tc>
              </a:tr>
              <a:tr h="264523"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r>
                        <a:rPr lang="en" sz="1400" u="sng" dirty="0">
                          <a:solidFill>
                            <a:schemeClr val="hlink"/>
                          </a:solidFill>
                          <a:hlinkClick r:id="rId7"/>
                        </a:rPr>
                        <a:t>PVI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r>
                        <a:rPr lang="en" sz="1400" dirty="0"/>
                        <a:t>Open to us using media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r>
                        <a:rPr lang="en" sz="1400" dirty="0"/>
                        <a:t>Content partner; social marketing ad buyer</a:t>
                      </a:r>
                    </a:p>
                  </a:txBody>
                  <a:tcPr marL="91425" marR="91425" marT="91425" marB="91425"/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 rot="16200000">
            <a:off x="-623256" y="1715716"/>
            <a:ext cx="2114261" cy="36933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Kenya</a:t>
            </a:r>
            <a:endParaRPr lang="en-US" b="1" dirty="0"/>
          </a:p>
        </p:txBody>
      </p:sp>
      <p:sp>
        <p:nvSpPr>
          <p:cNvPr id="9" name="TextBox 8"/>
          <p:cNvSpPr txBox="1"/>
          <p:nvPr/>
        </p:nvSpPr>
        <p:spPr>
          <a:xfrm rot="16200000">
            <a:off x="-510960" y="4825984"/>
            <a:ext cx="1889671" cy="36933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Uganda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016896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/>
          <p:cNvSpPr/>
          <p:nvPr/>
        </p:nvSpPr>
        <p:spPr>
          <a:xfrm>
            <a:off x="242455" y="181738"/>
            <a:ext cx="8506692" cy="408709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smtClean="0">
                <a:solidFill>
                  <a:schemeClr val="tx1"/>
                </a:solidFill>
              </a:rPr>
              <a:t>Key Principles For Digital Services Exploration</a:t>
            </a:r>
          </a:p>
        </p:txBody>
      </p:sp>
      <p:sp>
        <p:nvSpPr>
          <p:cNvPr id="4" name="Shape 69"/>
          <p:cNvSpPr txBox="1"/>
          <p:nvPr/>
        </p:nvSpPr>
        <p:spPr>
          <a:xfrm>
            <a:off x="317016" y="1929809"/>
            <a:ext cx="8236877" cy="405749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127000">
              <a:lnSpc>
                <a:spcPct val="115000"/>
              </a:lnSpc>
              <a:buClr>
                <a:schemeClr val="dk1"/>
              </a:buClr>
              <a:buSzPct val="100000"/>
            </a:pPr>
            <a:r>
              <a:rPr lang="en" dirty="0" smtClean="0">
                <a:solidFill>
                  <a:schemeClr val="dk1"/>
                </a:solidFill>
              </a:rPr>
              <a:t>We </a:t>
            </a:r>
            <a:r>
              <a:rPr lang="en" dirty="0">
                <a:solidFill>
                  <a:schemeClr val="dk1"/>
                </a:solidFill>
              </a:rPr>
              <a:t>are a </a:t>
            </a:r>
            <a:r>
              <a:rPr lang="en" b="1" dirty="0">
                <a:solidFill>
                  <a:schemeClr val="dk1"/>
                </a:solidFill>
              </a:rPr>
              <a:t>B2B </a:t>
            </a:r>
            <a:r>
              <a:rPr lang="en" dirty="0">
                <a:solidFill>
                  <a:schemeClr val="dk1"/>
                </a:solidFill>
              </a:rPr>
              <a:t>platform, not a </a:t>
            </a:r>
            <a:r>
              <a:rPr lang="en" b="1" dirty="0">
                <a:solidFill>
                  <a:schemeClr val="dk1"/>
                </a:solidFill>
              </a:rPr>
              <a:t>B2C </a:t>
            </a:r>
            <a:r>
              <a:rPr lang="en" dirty="0" smtClean="0">
                <a:solidFill>
                  <a:schemeClr val="dk1"/>
                </a:solidFill>
              </a:rPr>
              <a:t>conglomerate</a:t>
            </a:r>
          </a:p>
          <a:p>
            <a:pPr marL="457200" indent="-330200">
              <a:lnSpc>
                <a:spcPct val="115000"/>
              </a:lnSpc>
              <a:buClr>
                <a:schemeClr val="dk1"/>
              </a:buClr>
              <a:buSzPct val="100000"/>
              <a:buChar char="●"/>
            </a:pPr>
            <a:endParaRPr lang="en" dirty="0" smtClean="0">
              <a:solidFill>
                <a:schemeClr val="dk1"/>
              </a:solidFill>
            </a:endParaRPr>
          </a:p>
          <a:p>
            <a:pPr marL="127000">
              <a:lnSpc>
                <a:spcPct val="115000"/>
              </a:lnSpc>
              <a:buClr>
                <a:schemeClr val="dk1"/>
              </a:buClr>
              <a:buSzPct val="100000"/>
            </a:pPr>
            <a:r>
              <a:rPr lang="en" dirty="0">
                <a:solidFill>
                  <a:schemeClr val="dk1"/>
                </a:solidFill>
              </a:rPr>
              <a:t>We will seek those digital services opportunities that </a:t>
            </a:r>
            <a:r>
              <a:rPr lang="en" b="1" dirty="0">
                <a:solidFill>
                  <a:schemeClr val="dk1"/>
                </a:solidFill>
              </a:rPr>
              <a:t>DERISK</a:t>
            </a:r>
            <a:r>
              <a:rPr lang="en" dirty="0">
                <a:solidFill>
                  <a:schemeClr val="dk1"/>
                </a:solidFill>
              </a:rPr>
              <a:t> and </a:t>
            </a:r>
            <a:r>
              <a:rPr lang="en" b="1" dirty="0">
                <a:solidFill>
                  <a:schemeClr val="dk1"/>
                </a:solidFill>
              </a:rPr>
              <a:t>ADD VALUE </a:t>
            </a:r>
            <a:r>
              <a:rPr lang="en" dirty="0">
                <a:solidFill>
                  <a:schemeClr val="dk1"/>
                </a:solidFill>
              </a:rPr>
              <a:t>(through creating an alternate revenue stream) to the </a:t>
            </a:r>
            <a:r>
              <a:rPr lang="en" dirty="0" smtClean="0">
                <a:solidFill>
                  <a:schemeClr val="dk1"/>
                </a:solidFill>
              </a:rPr>
              <a:t>FuelPoint </a:t>
            </a:r>
            <a:r>
              <a:rPr lang="en" dirty="0">
                <a:solidFill>
                  <a:schemeClr val="dk1"/>
                </a:solidFill>
              </a:rPr>
              <a:t>network investments required to service cooking energy demand</a:t>
            </a:r>
          </a:p>
          <a:p>
            <a:pPr marL="127000">
              <a:lnSpc>
                <a:spcPct val="115000"/>
              </a:lnSpc>
              <a:buClr>
                <a:schemeClr val="dk1"/>
              </a:buClr>
              <a:buSzPct val="100000"/>
            </a:pPr>
            <a:endParaRPr lang="en" dirty="0">
              <a:solidFill>
                <a:schemeClr val="dk1"/>
              </a:solidFill>
            </a:endParaRPr>
          </a:p>
          <a:p>
            <a:pPr marL="127000">
              <a:lnSpc>
                <a:spcPct val="115000"/>
              </a:lnSpc>
              <a:buClr>
                <a:schemeClr val="dk1"/>
              </a:buClr>
              <a:buSzPct val="100000"/>
            </a:pPr>
            <a:r>
              <a:rPr lang="en" dirty="0">
                <a:solidFill>
                  <a:schemeClr val="dk1"/>
                </a:solidFill>
              </a:rPr>
              <a:t>Our focus is on significantly improving </a:t>
            </a:r>
            <a:r>
              <a:rPr lang="en" b="1" dirty="0">
                <a:solidFill>
                  <a:schemeClr val="dk1"/>
                </a:solidFill>
              </a:rPr>
              <a:t>Urban</a:t>
            </a:r>
            <a:r>
              <a:rPr lang="en" dirty="0">
                <a:solidFill>
                  <a:schemeClr val="dk1"/>
                </a:solidFill>
              </a:rPr>
              <a:t> </a:t>
            </a:r>
            <a:r>
              <a:rPr lang="en" b="1" dirty="0">
                <a:solidFill>
                  <a:schemeClr val="dk1"/>
                </a:solidFill>
              </a:rPr>
              <a:t>Access</a:t>
            </a:r>
            <a:r>
              <a:rPr lang="en" dirty="0">
                <a:solidFill>
                  <a:schemeClr val="dk1"/>
                </a:solidFill>
              </a:rPr>
              <a:t> </a:t>
            </a:r>
            <a:r>
              <a:rPr lang="en" dirty="0" smtClean="0">
                <a:solidFill>
                  <a:schemeClr val="dk1"/>
                </a:solidFill>
              </a:rPr>
              <a:t>and </a:t>
            </a:r>
            <a:r>
              <a:rPr lang="en" b="1" dirty="0">
                <a:solidFill>
                  <a:schemeClr val="dk1"/>
                </a:solidFill>
              </a:rPr>
              <a:t>Consumer Experience</a:t>
            </a:r>
            <a:r>
              <a:rPr lang="en" dirty="0">
                <a:solidFill>
                  <a:schemeClr val="dk1"/>
                </a:solidFill>
              </a:rPr>
              <a:t> for EXISTING well-funded corporates so that they will </a:t>
            </a:r>
            <a:r>
              <a:rPr lang="en" b="1" dirty="0">
                <a:solidFill>
                  <a:schemeClr val="dk1"/>
                </a:solidFill>
              </a:rPr>
              <a:t>pay to use our network</a:t>
            </a:r>
            <a:r>
              <a:rPr lang="en" dirty="0">
                <a:solidFill>
                  <a:schemeClr val="dk1"/>
                </a:solidFill>
              </a:rPr>
              <a:t> of hardware, software &amp; ‘agents</a:t>
            </a:r>
            <a:r>
              <a:rPr lang="en" dirty="0" smtClean="0">
                <a:solidFill>
                  <a:schemeClr val="dk1"/>
                </a:solidFill>
              </a:rPr>
              <a:t>’ </a:t>
            </a:r>
          </a:p>
          <a:p>
            <a:pPr marL="457200" indent="-330200">
              <a:lnSpc>
                <a:spcPct val="115000"/>
              </a:lnSpc>
              <a:buClr>
                <a:schemeClr val="dk1"/>
              </a:buClr>
              <a:buSzPct val="100000"/>
              <a:buChar char="●"/>
            </a:pPr>
            <a:endParaRPr lang="en" dirty="0">
              <a:solidFill>
                <a:schemeClr val="dk1"/>
              </a:solidFill>
            </a:endParaRPr>
          </a:p>
          <a:p>
            <a:pPr marL="127000">
              <a:lnSpc>
                <a:spcPct val="115000"/>
              </a:lnSpc>
              <a:buClr>
                <a:schemeClr val="dk1"/>
              </a:buClr>
              <a:buSzPct val="100000"/>
            </a:pPr>
            <a:r>
              <a:rPr lang="en" dirty="0">
                <a:solidFill>
                  <a:schemeClr val="dk1"/>
                </a:solidFill>
              </a:rPr>
              <a:t>We follow an iterative, field-based approach to market </a:t>
            </a:r>
            <a:r>
              <a:rPr lang="en" dirty="0" smtClean="0">
                <a:solidFill>
                  <a:schemeClr val="dk1"/>
                </a:solidFill>
              </a:rPr>
              <a:t>exploration: hypothesis, </a:t>
            </a:r>
            <a:r>
              <a:rPr lang="en" dirty="0">
                <a:solidFill>
                  <a:schemeClr val="dk1"/>
                </a:solidFill>
              </a:rPr>
              <a:t>test, iterate, test, iterate using field sites and demo/test customers</a:t>
            </a:r>
          </a:p>
          <a:p>
            <a:pPr marL="127000">
              <a:lnSpc>
                <a:spcPct val="115000"/>
              </a:lnSpc>
              <a:buClr>
                <a:schemeClr val="dk1"/>
              </a:buClr>
              <a:buSzPct val="100000"/>
            </a:pPr>
            <a:endParaRPr lang="en" dirty="0" smtClean="0">
              <a:solidFill>
                <a:schemeClr val="dk1"/>
              </a:solidFill>
            </a:endParaRPr>
          </a:p>
          <a:p>
            <a:pPr marL="127000">
              <a:lnSpc>
                <a:spcPct val="115000"/>
              </a:lnSpc>
              <a:buClr>
                <a:schemeClr val="dk1"/>
              </a:buClr>
              <a:buSzPct val="100000"/>
            </a:pPr>
            <a:r>
              <a:rPr lang="en" dirty="0" smtClean="0">
                <a:solidFill>
                  <a:schemeClr val="dk1"/>
                </a:solidFill>
              </a:rPr>
              <a:t>We </a:t>
            </a:r>
            <a:r>
              <a:rPr lang="en" dirty="0">
                <a:solidFill>
                  <a:schemeClr val="dk1"/>
                </a:solidFill>
              </a:rPr>
              <a:t>will not jeopardize </a:t>
            </a:r>
            <a:r>
              <a:rPr lang="en" dirty="0" smtClean="0">
                <a:solidFill>
                  <a:schemeClr val="dk1"/>
                </a:solidFill>
              </a:rPr>
              <a:t>the cooking </a:t>
            </a:r>
            <a:r>
              <a:rPr lang="en" dirty="0">
                <a:solidFill>
                  <a:schemeClr val="dk1"/>
                </a:solidFill>
              </a:rPr>
              <a:t>energy </a:t>
            </a:r>
            <a:r>
              <a:rPr lang="en" dirty="0" smtClean="0">
                <a:solidFill>
                  <a:schemeClr val="dk1"/>
                </a:solidFill>
              </a:rPr>
              <a:t>offering  </a:t>
            </a:r>
          </a:p>
          <a:p>
            <a:pPr marL="127000">
              <a:lnSpc>
                <a:spcPct val="115000"/>
              </a:lnSpc>
              <a:buClr>
                <a:schemeClr val="dk1"/>
              </a:buClr>
              <a:buSzPct val="100000"/>
            </a:pPr>
            <a:endParaRPr lang="en" dirty="0">
              <a:solidFill>
                <a:schemeClr val="dk1"/>
              </a:solidFill>
            </a:endParaRPr>
          </a:p>
          <a:p>
            <a:pPr marL="127000">
              <a:lnSpc>
                <a:spcPct val="115000"/>
              </a:lnSpc>
              <a:buClr>
                <a:schemeClr val="dk1"/>
              </a:buClr>
              <a:buSzPct val="100000"/>
            </a:pPr>
            <a:r>
              <a:rPr lang="en" dirty="0">
                <a:solidFill>
                  <a:schemeClr val="dk1"/>
                </a:solidFill>
              </a:rPr>
              <a:t>We will prioritize partnerships in lines of business that require no regulatory innovation</a:t>
            </a:r>
          </a:p>
          <a:p>
            <a:pPr marL="127000">
              <a:lnSpc>
                <a:spcPct val="115000"/>
              </a:lnSpc>
              <a:buClr>
                <a:schemeClr val="dk1"/>
              </a:buClr>
              <a:buSzPct val="100000"/>
            </a:pPr>
            <a:endParaRPr lang="en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5304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37457" y="4515523"/>
            <a:ext cx="8311243" cy="31487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242455" y="181738"/>
            <a:ext cx="8506692" cy="408709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smtClean="0">
                <a:solidFill>
                  <a:schemeClr val="tx1"/>
                </a:solidFill>
              </a:rPr>
              <a:t>AGENDA</a:t>
            </a:r>
          </a:p>
        </p:txBody>
      </p:sp>
      <p:sp>
        <p:nvSpPr>
          <p:cNvPr id="6" name="Shape 57"/>
          <p:cNvSpPr txBox="1">
            <a:spLocks/>
          </p:cNvSpPr>
          <p:nvPr/>
        </p:nvSpPr>
        <p:spPr>
          <a:xfrm>
            <a:off x="67018" y="604083"/>
            <a:ext cx="8520599" cy="34164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800" b="1" dirty="0"/>
              <a:t>Digital Services </a:t>
            </a:r>
            <a:r>
              <a:rPr lang="en" sz="1800" b="1" dirty="0" smtClean="0"/>
              <a:t>exploration approach</a:t>
            </a:r>
          </a:p>
          <a:p>
            <a:pPr indent="0">
              <a:lnSpc>
                <a:spcPct val="100000"/>
              </a:lnSpc>
              <a:spcBef>
                <a:spcPts val="0"/>
              </a:spcBef>
              <a:buNone/>
            </a:pPr>
            <a:endParaRPr lang="en" sz="1800" b="1" dirty="0" smtClean="0"/>
          </a:p>
          <a:p>
            <a:pPr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800" b="1" dirty="0" smtClean="0"/>
              <a:t>Domain Prioritization</a:t>
            </a:r>
            <a:endParaRPr lang="en" sz="1800" b="1" dirty="0"/>
          </a:p>
          <a:p>
            <a:pPr indent="0">
              <a:lnSpc>
                <a:spcPct val="100000"/>
              </a:lnSpc>
              <a:spcBef>
                <a:spcPts val="0"/>
              </a:spcBef>
              <a:buNone/>
            </a:pPr>
            <a:endParaRPr lang="en" sz="1800" b="1" dirty="0" smtClean="0"/>
          </a:p>
          <a:p>
            <a:pPr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800" b="1" dirty="0" smtClean="0"/>
              <a:t>Financial </a:t>
            </a:r>
            <a:r>
              <a:rPr lang="en" sz="1800" b="1" dirty="0"/>
              <a:t>Services</a:t>
            </a:r>
          </a:p>
          <a:p>
            <a:pPr marL="1143000" lvl="1" indent="-457200">
              <a:lnSpc>
                <a:spcPct val="100000"/>
              </a:lnSpc>
              <a:spcBef>
                <a:spcPts val="0"/>
              </a:spcBef>
            </a:pPr>
            <a:r>
              <a:rPr lang="en" sz="1800" dirty="0"/>
              <a:t>Market context and work to date</a:t>
            </a:r>
          </a:p>
          <a:p>
            <a:pPr marL="1143000" lvl="1" indent="-457200">
              <a:lnSpc>
                <a:spcPct val="100000"/>
              </a:lnSpc>
              <a:spcBef>
                <a:spcPts val="0"/>
              </a:spcBef>
            </a:pPr>
            <a:r>
              <a:rPr lang="en" sz="1800" dirty="0"/>
              <a:t>Project plan</a:t>
            </a:r>
          </a:p>
          <a:p>
            <a:pPr indent="0">
              <a:lnSpc>
                <a:spcPct val="100000"/>
              </a:lnSpc>
              <a:spcBef>
                <a:spcPts val="0"/>
              </a:spcBef>
              <a:buNone/>
            </a:pPr>
            <a:endParaRPr lang="en" sz="1800" b="1" dirty="0" smtClean="0"/>
          </a:p>
          <a:p>
            <a:pPr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800" b="1" dirty="0" smtClean="0"/>
              <a:t>Advertising</a:t>
            </a:r>
            <a:endParaRPr lang="en" sz="1800" b="1" dirty="0"/>
          </a:p>
          <a:p>
            <a:pPr marL="1143000" lvl="1" indent="-457200">
              <a:lnSpc>
                <a:spcPct val="100000"/>
              </a:lnSpc>
              <a:spcBef>
                <a:spcPts val="0"/>
              </a:spcBef>
            </a:pPr>
            <a:r>
              <a:rPr lang="en" sz="1800" dirty="0"/>
              <a:t>Market context and </a:t>
            </a:r>
            <a:r>
              <a:rPr lang="en" sz="1800" dirty="0" smtClean="0"/>
              <a:t>work to date</a:t>
            </a:r>
          </a:p>
          <a:p>
            <a:pPr marL="1143000" lvl="1" indent="-457200">
              <a:lnSpc>
                <a:spcPct val="100000"/>
              </a:lnSpc>
              <a:spcBef>
                <a:spcPts val="0"/>
              </a:spcBef>
            </a:pPr>
            <a:r>
              <a:rPr lang="en" sz="1800" dirty="0" smtClean="0"/>
              <a:t>Project plan</a:t>
            </a:r>
            <a:endParaRPr lang="en" sz="1800" dirty="0"/>
          </a:p>
          <a:p>
            <a:pPr indent="0">
              <a:lnSpc>
                <a:spcPct val="100000"/>
              </a:lnSpc>
              <a:spcBef>
                <a:spcPts val="0"/>
              </a:spcBef>
              <a:buNone/>
            </a:pPr>
            <a:endParaRPr lang="en" sz="1800" b="1" dirty="0" smtClean="0"/>
          </a:p>
          <a:p>
            <a:pPr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800" b="1" dirty="0" smtClean="0"/>
              <a:t>Media</a:t>
            </a:r>
            <a:endParaRPr lang="en" sz="1800" b="1" dirty="0"/>
          </a:p>
          <a:p>
            <a:pPr marL="1143000" lvl="1" indent="-457200">
              <a:lnSpc>
                <a:spcPct val="100000"/>
              </a:lnSpc>
              <a:spcBef>
                <a:spcPts val="0"/>
              </a:spcBef>
            </a:pPr>
            <a:r>
              <a:rPr lang="en" sz="1800" dirty="0"/>
              <a:t>Market context and work to date</a:t>
            </a:r>
          </a:p>
          <a:p>
            <a:pPr marL="1143000" lvl="1" indent="-457200">
              <a:lnSpc>
                <a:spcPct val="100000"/>
              </a:lnSpc>
              <a:spcBef>
                <a:spcPts val="0"/>
              </a:spcBef>
            </a:pPr>
            <a:r>
              <a:rPr lang="en" sz="1800" dirty="0"/>
              <a:t>Project plan</a:t>
            </a:r>
          </a:p>
          <a:p>
            <a:pPr indent="0">
              <a:lnSpc>
                <a:spcPct val="100000"/>
              </a:lnSpc>
              <a:spcBef>
                <a:spcPts val="0"/>
              </a:spcBef>
              <a:buNone/>
            </a:pPr>
            <a:endParaRPr lang="en" sz="1800" b="1" dirty="0" smtClean="0"/>
          </a:p>
          <a:p>
            <a:pPr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800" b="1" dirty="0" smtClean="0"/>
              <a:t>Information </a:t>
            </a:r>
            <a:r>
              <a:rPr lang="en" sz="1800" b="1" dirty="0"/>
              <a:t>Services</a:t>
            </a:r>
          </a:p>
          <a:p>
            <a:pPr marL="1143000" lvl="1" indent="-457200">
              <a:lnSpc>
                <a:spcPct val="100000"/>
              </a:lnSpc>
              <a:spcBef>
                <a:spcPts val="0"/>
              </a:spcBef>
            </a:pPr>
            <a:r>
              <a:rPr lang="en" sz="1800" dirty="0"/>
              <a:t>Market context and work to date</a:t>
            </a:r>
          </a:p>
          <a:p>
            <a:pPr marL="1143000" lvl="1" indent="-457200">
              <a:lnSpc>
                <a:spcPct val="100000"/>
              </a:lnSpc>
              <a:spcBef>
                <a:spcPts val="0"/>
              </a:spcBef>
            </a:pPr>
            <a:r>
              <a:rPr lang="en" sz="1800" dirty="0"/>
              <a:t>Project plan</a:t>
            </a:r>
          </a:p>
          <a:p>
            <a:pPr indent="0">
              <a:lnSpc>
                <a:spcPct val="100000"/>
              </a:lnSpc>
              <a:spcBef>
                <a:spcPts val="0"/>
              </a:spcBef>
              <a:buNone/>
            </a:pPr>
            <a:endParaRPr lang="en" sz="1800" b="1" dirty="0" smtClean="0"/>
          </a:p>
          <a:p>
            <a:pPr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800" b="1" dirty="0" smtClean="0"/>
              <a:t>SCE Consumer Videos Project Update</a:t>
            </a:r>
            <a:endParaRPr lang="en" sz="1800" b="1" dirty="0"/>
          </a:p>
        </p:txBody>
      </p:sp>
    </p:spTree>
    <p:extLst>
      <p:ext uri="{BB962C8B-B14F-4D97-AF65-F5344CB8AC3E}">
        <p14:creationId xmlns:p14="http://schemas.microsoft.com/office/powerpoint/2010/main" val="2585425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/>
          <p:cNvSpPr/>
          <p:nvPr/>
        </p:nvSpPr>
        <p:spPr>
          <a:xfrm>
            <a:off x="242455" y="181738"/>
            <a:ext cx="8506692" cy="408709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smtClean="0">
                <a:solidFill>
                  <a:schemeClr val="tx1"/>
                </a:solidFill>
              </a:rPr>
              <a:t>Working concept</a:t>
            </a:r>
          </a:p>
        </p:txBody>
      </p:sp>
      <p:sp>
        <p:nvSpPr>
          <p:cNvPr id="3" name="Shape 219"/>
          <p:cNvSpPr txBox="1"/>
          <p:nvPr/>
        </p:nvSpPr>
        <p:spPr>
          <a:xfrm>
            <a:off x="242455" y="1081793"/>
            <a:ext cx="8116199" cy="360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indent="-228600">
              <a:buChar char="●"/>
            </a:pPr>
            <a:endParaRPr lang="en" sz="1200" dirty="0"/>
          </a:p>
        </p:txBody>
      </p:sp>
      <p:sp>
        <p:nvSpPr>
          <p:cNvPr id="5" name="Shape 237"/>
          <p:cNvSpPr txBox="1"/>
          <p:nvPr/>
        </p:nvSpPr>
        <p:spPr>
          <a:xfrm>
            <a:off x="311701" y="1838350"/>
            <a:ext cx="8116199" cy="360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indent="-342900">
              <a:buSzPct val="100000"/>
              <a:buChar char="●"/>
            </a:pPr>
            <a:r>
              <a:rPr lang="en" dirty="0"/>
              <a:t>Media screen - playing a mix of media and advertising on media screen</a:t>
            </a:r>
          </a:p>
          <a:p>
            <a:pPr marL="914400" lvl="1" indent="-342900">
              <a:buSzPct val="100000"/>
              <a:buChar char="○"/>
            </a:pPr>
            <a:r>
              <a:rPr lang="en" dirty="0" smtClean="0"/>
              <a:t>“TV channel” concept: passive loop of media and ads. Currently in testing</a:t>
            </a:r>
          </a:p>
          <a:p>
            <a:pPr marL="914400" lvl="1" indent="-342900">
              <a:buSzPct val="100000"/>
              <a:buChar char="○"/>
            </a:pPr>
            <a:r>
              <a:rPr lang="en" dirty="0" smtClean="0"/>
              <a:t>“Jukebox” concept: passersby can select videos to play. Passive loop plays when none are selected. Ads can be semi-targeted based on types of clip.</a:t>
            </a:r>
          </a:p>
          <a:p>
            <a:pPr marL="457200" indent="-342900"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" dirty="0" smtClean="0"/>
              <a:t>Media download service - customers can browse, pay for, and download content at Fuel Points</a:t>
            </a:r>
          </a:p>
          <a:p>
            <a:pPr marL="914400" lvl="1" indent="-342900">
              <a:buSzPct val="100000"/>
              <a:buChar char="○"/>
            </a:pPr>
            <a:r>
              <a:rPr lang="en" dirty="0" smtClean="0"/>
              <a:t>Several </a:t>
            </a:r>
            <a:r>
              <a:rPr lang="en" dirty="0"/>
              <a:t>potential ways to monetize: through direct customer payments, promotional (offering free media after buying X liters of fuel), showing an ‘in purchase ad’ while music is downloading</a:t>
            </a:r>
          </a:p>
          <a:p>
            <a:pPr marL="457200" indent="-342900">
              <a:buSzPct val="100000"/>
              <a:buChar char="●"/>
            </a:pPr>
            <a:r>
              <a:rPr lang="en" dirty="0"/>
              <a:t>Brck partnership</a:t>
            </a:r>
          </a:p>
        </p:txBody>
      </p:sp>
    </p:spTree>
    <p:extLst>
      <p:ext uri="{BB962C8B-B14F-4D97-AF65-F5344CB8AC3E}">
        <p14:creationId xmlns:p14="http://schemas.microsoft.com/office/powerpoint/2010/main" val="3596568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/>
          <p:cNvSpPr/>
          <p:nvPr/>
        </p:nvSpPr>
        <p:spPr>
          <a:xfrm>
            <a:off x="242455" y="181738"/>
            <a:ext cx="8506692" cy="408709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smtClean="0">
                <a:solidFill>
                  <a:schemeClr val="tx1"/>
                </a:solidFill>
              </a:rPr>
              <a:t>Remaining key questions</a:t>
            </a:r>
          </a:p>
        </p:txBody>
      </p:sp>
      <p:sp>
        <p:nvSpPr>
          <p:cNvPr id="10" name="Shape 264"/>
          <p:cNvSpPr txBox="1"/>
          <p:nvPr/>
        </p:nvSpPr>
        <p:spPr>
          <a:xfrm>
            <a:off x="242455" y="789062"/>
            <a:ext cx="8116199" cy="360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indent="-228600">
              <a:buChar char="●"/>
            </a:pPr>
            <a:r>
              <a:rPr lang="en" dirty="0"/>
              <a:t>Media screen display - document on questions </a:t>
            </a:r>
            <a:r>
              <a:rPr lang="en" u="sng" dirty="0">
                <a:solidFill>
                  <a:schemeClr val="hlink"/>
                </a:solidFill>
                <a:hlinkClick r:id="rId2"/>
              </a:rPr>
              <a:t>here</a:t>
            </a:r>
          </a:p>
          <a:p>
            <a:pPr marL="914400" lvl="1" indent="-228600">
              <a:buChar char="○"/>
            </a:pPr>
            <a:r>
              <a:rPr lang="en" dirty="0"/>
              <a:t>How much will content cost?</a:t>
            </a:r>
          </a:p>
          <a:p>
            <a:pPr marL="914400" lvl="1" indent="-228600">
              <a:buChar char="○"/>
            </a:pPr>
            <a:r>
              <a:rPr lang="en" dirty="0"/>
              <a:t>How do we obtain necessary performance licenses in bulk?</a:t>
            </a:r>
          </a:p>
          <a:p>
            <a:pPr marL="914400" lvl="1" indent="-228600">
              <a:buChar char="○"/>
            </a:pPr>
            <a:r>
              <a:rPr lang="en" dirty="0"/>
              <a:t>What is the best screen layout? Does the screen need to be facing outside for a compelling business case?</a:t>
            </a:r>
          </a:p>
          <a:p>
            <a:pPr marL="914400" lvl="1" indent="-228600">
              <a:buChar char="○"/>
            </a:pPr>
            <a:r>
              <a:rPr lang="en" dirty="0"/>
              <a:t>What screen size is necessary?</a:t>
            </a:r>
          </a:p>
          <a:p>
            <a:pPr marL="914400" lvl="1" indent="-228600">
              <a:buChar char="○"/>
            </a:pPr>
            <a:r>
              <a:rPr lang="en" dirty="0"/>
              <a:t>What media will draw the most eyeballs</a:t>
            </a:r>
            <a:r>
              <a:rPr lang="en" dirty="0" smtClean="0"/>
              <a:t>?</a:t>
            </a:r>
          </a:p>
          <a:p>
            <a:pPr marL="685800" lvl="1"/>
            <a:endParaRPr lang="en" dirty="0"/>
          </a:p>
          <a:p>
            <a:pPr marL="457200" indent="-228600">
              <a:buChar char="●"/>
            </a:pPr>
            <a:r>
              <a:rPr lang="en" dirty="0"/>
              <a:t>Media download</a:t>
            </a:r>
          </a:p>
          <a:p>
            <a:pPr marL="914400" lvl="1" indent="-228600">
              <a:buChar char="○"/>
            </a:pPr>
            <a:r>
              <a:rPr lang="en" dirty="0"/>
              <a:t>Will </a:t>
            </a:r>
            <a:r>
              <a:rPr lang="en" dirty="0" smtClean="0"/>
              <a:t>video content </a:t>
            </a:r>
            <a:r>
              <a:rPr lang="en" dirty="0"/>
              <a:t>owners be comfortable with making files openly downloadable?</a:t>
            </a:r>
          </a:p>
          <a:p>
            <a:pPr marL="914400" lvl="1" indent="-228600">
              <a:buChar char="○"/>
            </a:pPr>
            <a:r>
              <a:rPr lang="en" dirty="0"/>
              <a:t>How much revenue will need to be shared with content owners on each sale?</a:t>
            </a:r>
          </a:p>
          <a:p>
            <a:pPr marL="914400" lvl="1" indent="-228600">
              <a:buChar char="○"/>
            </a:pPr>
            <a:r>
              <a:rPr lang="en" dirty="0"/>
              <a:t>How much will people be willing to pay for media?</a:t>
            </a:r>
          </a:p>
          <a:p>
            <a:pPr marL="914400" lvl="1" indent="-228600">
              <a:buChar char="○"/>
            </a:pPr>
            <a:r>
              <a:rPr lang="en" dirty="0"/>
              <a:t>If media is offered on a promotional basis, what lift in sales can we expect?</a:t>
            </a:r>
          </a:p>
          <a:p>
            <a:pPr marL="914400" lvl="1" indent="-228600">
              <a:buChar char="○"/>
            </a:pPr>
            <a:r>
              <a:rPr lang="en" dirty="0"/>
              <a:t>Will people be comfortable purchasing on kiosk</a:t>
            </a:r>
            <a:r>
              <a:rPr lang="en" dirty="0" smtClean="0"/>
              <a:t>?</a:t>
            </a:r>
          </a:p>
          <a:p>
            <a:pPr marL="685800" lvl="1"/>
            <a:endParaRPr lang="en" dirty="0"/>
          </a:p>
          <a:p>
            <a:pPr marL="457200" indent="-228600">
              <a:buChar char="●"/>
            </a:pPr>
            <a:r>
              <a:rPr lang="en" dirty="0"/>
              <a:t>Brck partnership</a:t>
            </a:r>
          </a:p>
          <a:p>
            <a:pPr marL="914400" lvl="1" indent="-228600">
              <a:buChar char="○"/>
            </a:pPr>
            <a:r>
              <a:rPr lang="en" dirty="0"/>
              <a:t>Will user numbers at our sites be compelling for Brck?</a:t>
            </a:r>
          </a:p>
          <a:p>
            <a:pPr marL="914400" lvl="1" indent="-228600">
              <a:buChar char="○"/>
            </a:pPr>
            <a:r>
              <a:rPr lang="en" dirty="0"/>
              <a:t>Does Brck distract from our media platforms?</a:t>
            </a:r>
          </a:p>
          <a:p>
            <a:pPr marL="914400" lvl="1" indent="-228600">
              <a:buChar char="○"/>
            </a:pPr>
            <a:r>
              <a:rPr lang="en" dirty="0"/>
              <a:t>Financial arrangement with Brck?</a:t>
            </a:r>
          </a:p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89278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/>
          <p:cNvSpPr/>
          <p:nvPr/>
        </p:nvSpPr>
        <p:spPr>
          <a:xfrm>
            <a:off x="242455" y="181738"/>
            <a:ext cx="8506692" cy="408709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smtClean="0">
                <a:solidFill>
                  <a:schemeClr val="tx1"/>
                </a:solidFill>
              </a:rPr>
              <a:t>Work Plan – Media Screen</a:t>
            </a:r>
          </a:p>
        </p:txBody>
      </p:sp>
      <p:sp>
        <p:nvSpPr>
          <p:cNvPr id="5" name="Pentagon 4"/>
          <p:cNvSpPr/>
          <p:nvPr/>
        </p:nvSpPr>
        <p:spPr>
          <a:xfrm>
            <a:off x="267313" y="683567"/>
            <a:ext cx="1549634" cy="501652"/>
          </a:xfrm>
          <a:prstGeom prst="homePlate">
            <a:avLst/>
          </a:prstGeom>
          <a:solidFill>
            <a:schemeClr val="bg2">
              <a:lumMod val="9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January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6" name="Chevron 5"/>
          <p:cNvSpPr/>
          <p:nvPr/>
        </p:nvSpPr>
        <p:spPr>
          <a:xfrm>
            <a:off x="1794748" y="683566"/>
            <a:ext cx="1534535" cy="501652"/>
          </a:xfrm>
          <a:prstGeom prst="chevron">
            <a:avLst/>
          </a:prstGeom>
          <a:solidFill>
            <a:schemeClr val="bg2">
              <a:lumMod val="9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February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7" name="Chevron 6"/>
          <p:cNvSpPr/>
          <p:nvPr/>
        </p:nvSpPr>
        <p:spPr>
          <a:xfrm>
            <a:off x="3307084" y="683566"/>
            <a:ext cx="1483222" cy="501652"/>
          </a:xfrm>
          <a:prstGeom prst="chevron">
            <a:avLst/>
          </a:prstGeom>
          <a:solidFill>
            <a:schemeClr val="bg2">
              <a:lumMod val="9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March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8" name="Chevron 7"/>
          <p:cNvSpPr/>
          <p:nvPr/>
        </p:nvSpPr>
        <p:spPr>
          <a:xfrm>
            <a:off x="4768107" y="683566"/>
            <a:ext cx="1536984" cy="501652"/>
          </a:xfrm>
          <a:prstGeom prst="chevron">
            <a:avLst/>
          </a:prstGeom>
          <a:solidFill>
            <a:schemeClr val="bg2">
              <a:lumMod val="9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April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9" name="Chevron 8"/>
          <p:cNvSpPr/>
          <p:nvPr/>
        </p:nvSpPr>
        <p:spPr>
          <a:xfrm>
            <a:off x="6282892" y="674225"/>
            <a:ext cx="1495872" cy="501652"/>
          </a:xfrm>
          <a:prstGeom prst="chevron">
            <a:avLst/>
          </a:prstGeom>
          <a:solidFill>
            <a:schemeClr val="bg2">
              <a:lumMod val="9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May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1" name="Chevron 10"/>
          <p:cNvSpPr/>
          <p:nvPr/>
        </p:nvSpPr>
        <p:spPr>
          <a:xfrm>
            <a:off x="7756563" y="674225"/>
            <a:ext cx="1372533" cy="501652"/>
          </a:xfrm>
          <a:prstGeom prst="chevron">
            <a:avLst/>
          </a:prstGeom>
          <a:solidFill>
            <a:schemeClr val="bg2">
              <a:lumMod val="9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June/</a:t>
            </a:r>
          </a:p>
          <a:p>
            <a:pPr algn="ctr"/>
            <a:r>
              <a:rPr lang="en-US" b="1" dirty="0" smtClean="0">
                <a:solidFill>
                  <a:schemeClr val="tx1"/>
                </a:solidFill>
              </a:rPr>
              <a:t>July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2" name="Flowchart: Process 11"/>
          <p:cNvSpPr/>
          <p:nvPr/>
        </p:nvSpPr>
        <p:spPr>
          <a:xfrm>
            <a:off x="242455" y="1425812"/>
            <a:ext cx="3064630" cy="472984"/>
          </a:xfrm>
          <a:prstGeom prst="flowChartProcess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Develop “</a:t>
            </a:r>
            <a:r>
              <a:rPr lang="en" sz="1400" dirty="0" smtClean="0">
                <a:solidFill>
                  <a:schemeClr val="tx1"/>
                </a:solidFill>
              </a:rPr>
              <a:t>Juke </a:t>
            </a:r>
            <a:r>
              <a:rPr lang="en" sz="1400" dirty="0">
                <a:solidFill>
                  <a:schemeClr val="tx1"/>
                </a:solidFill>
              </a:rPr>
              <a:t>Box” concept MVP </a:t>
            </a:r>
            <a:r>
              <a:rPr lang="en" sz="1400" dirty="0" smtClean="0">
                <a:solidFill>
                  <a:schemeClr val="tx1"/>
                </a:solidFill>
              </a:rPr>
              <a:t>software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42454" y="1903162"/>
            <a:ext cx="3064630" cy="646331"/>
          </a:xfrm>
          <a:prstGeom prst="rect">
            <a:avLst/>
          </a:pr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wrap="square" rtlCol="0">
            <a:spAutoFit/>
          </a:bodyPr>
          <a:lstStyle/>
          <a:p>
            <a:pPr marL="182880" indent="-182880">
              <a:buFont typeface="Arial" panose="020B0604020202020204" pitchFamily="34" charset="0"/>
              <a:buChar char="•"/>
            </a:pPr>
            <a:r>
              <a:rPr lang="en" sz="1200" dirty="0"/>
              <a:t>Interface on touch screen allowing passers-by to browse media library</a:t>
            </a:r>
          </a:p>
          <a:p>
            <a:pPr marL="182880" indent="-182880">
              <a:buFont typeface="Arial" panose="020B0604020202020204" pitchFamily="34" charset="0"/>
              <a:buChar char="•"/>
            </a:pPr>
            <a:r>
              <a:rPr lang="en" sz="1200" dirty="0"/>
              <a:t>Plays selected videos on media screen</a:t>
            </a:r>
          </a:p>
        </p:txBody>
      </p:sp>
      <p:sp>
        <p:nvSpPr>
          <p:cNvPr id="13" name="Flowchart: Process 12"/>
          <p:cNvSpPr/>
          <p:nvPr/>
        </p:nvSpPr>
        <p:spPr>
          <a:xfrm>
            <a:off x="242454" y="2749571"/>
            <a:ext cx="3064630" cy="478379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Perform legal due diligence</a:t>
            </a:r>
            <a:endParaRPr lang="en-US" sz="1400" dirty="0"/>
          </a:p>
        </p:txBody>
      </p:sp>
      <p:sp>
        <p:nvSpPr>
          <p:cNvPr id="14" name="TextBox 13"/>
          <p:cNvSpPr txBox="1"/>
          <p:nvPr/>
        </p:nvSpPr>
        <p:spPr>
          <a:xfrm>
            <a:off x="242454" y="3224211"/>
            <a:ext cx="3064630" cy="646331"/>
          </a:xfrm>
          <a:prstGeom prst="rect">
            <a:avLst/>
          </a:pr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wrap="square" rtlCol="0">
            <a:spAutoFit/>
          </a:bodyPr>
          <a:lstStyle/>
          <a:p>
            <a:pPr marL="182880" indent="-182880">
              <a:buFont typeface="Arial" panose="020B0604020202020204" pitchFamily="34" charset="0"/>
              <a:buChar char="•"/>
            </a:pPr>
            <a:r>
              <a:rPr lang="en" sz="1200" dirty="0"/>
              <a:t>Breakdown of licensing costs</a:t>
            </a:r>
          </a:p>
          <a:p>
            <a:pPr marL="182880" indent="-182880">
              <a:buFont typeface="Arial" panose="020B0604020202020204" pitchFamily="34" charset="0"/>
              <a:buChar char="•"/>
            </a:pPr>
            <a:r>
              <a:rPr lang="en" sz="1200" dirty="0"/>
              <a:t>Plan for obtaining licenses (especially in bulk for full rollout)</a:t>
            </a:r>
          </a:p>
        </p:txBody>
      </p:sp>
      <p:sp>
        <p:nvSpPr>
          <p:cNvPr id="15" name="Flowchart: Process 14"/>
          <p:cNvSpPr/>
          <p:nvPr/>
        </p:nvSpPr>
        <p:spPr>
          <a:xfrm>
            <a:off x="1905000" y="4048842"/>
            <a:ext cx="2311400" cy="478379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Conduct basic media screen testing</a:t>
            </a:r>
            <a:endParaRPr lang="en-US" sz="1400" dirty="0"/>
          </a:p>
        </p:txBody>
      </p:sp>
      <p:sp>
        <p:nvSpPr>
          <p:cNvPr id="17" name="TextBox 16"/>
          <p:cNvSpPr txBox="1"/>
          <p:nvPr/>
        </p:nvSpPr>
        <p:spPr>
          <a:xfrm>
            <a:off x="1905000" y="4527221"/>
            <a:ext cx="2311400" cy="830997"/>
          </a:xfrm>
          <a:prstGeom prst="rect">
            <a:avLst/>
          </a:pr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wrap="square" rtlCol="0">
            <a:spAutoFit/>
          </a:bodyPr>
          <a:lstStyle/>
          <a:p>
            <a:pPr marL="182880" indent="-182880">
              <a:buFont typeface="Arial" panose="020B0604020202020204" pitchFamily="34" charset="0"/>
              <a:buChar char="•"/>
            </a:pPr>
            <a:r>
              <a:rPr lang="en" sz="1200" dirty="0"/>
              <a:t>Understand potential viewer footfall and demographics</a:t>
            </a:r>
          </a:p>
          <a:p>
            <a:pPr marL="182880" indent="-182880">
              <a:buFont typeface="Arial" panose="020B0604020202020204" pitchFamily="34" charset="0"/>
              <a:buChar char="•"/>
            </a:pPr>
            <a:r>
              <a:rPr lang="en" sz="1200" dirty="0"/>
              <a:t>Determine ideal media screen size and placement</a:t>
            </a:r>
          </a:p>
        </p:txBody>
      </p:sp>
      <p:sp>
        <p:nvSpPr>
          <p:cNvPr id="18" name="Flowchart: Process 17"/>
          <p:cNvSpPr/>
          <p:nvPr/>
        </p:nvSpPr>
        <p:spPr>
          <a:xfrm>
            <a:off x="3512704" y="1425812"/>
            <a:ext cx="1929246" cy="478379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Test “Juke Box” concept</a:t>
            </a:r>
            <a:endParaRPr lang="en-US" sz="1400" dirty="0"/>
          </a:p>
        </p:txBody>
      </p:sp>
      <p:sp>
        <p:nvSpPr>
          <p:cNvPr id="19" name="TextBox 18"/>
          <p:cNvSpPr txBox="1"/>
          <p:nvPr/>
        </p:nvSpPr>
        <p:spPr>
          <a:xfrm>
            <a:off x="3512704" y="1898796"/>
            <a:ext cx="1929246" cy="1384995"/>
          </a:xfrm>
          <a:prstGeom prst="rect">
            <a:avLst/>
          </a:pr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wrap="square" rtlCol="0">
            <a:spAutoFit/>
          </a:bodyPr>
          <a:lstStyle/>
          <a:p>
            <a:pPr marL="182880" indent="-182880">
              <a:buFont typeface="Arial" panose="020B0604020202020204" pitchFamily="34" charset="0"/>
              <a:buChar char="•"/>
            </a:pPr>
            <a:r>
              <a:rPr lang="en" sz="1200" dirty="0"/>
              <a:t>Put “Juke Box” media screen concept in field and observe user reactions</a:t>
            </a:r>
          </a:p>
          <a:p>
            <a:pPr marL="182880" indent="-182880">
              <a:buFont typeface="Arial" panose="020B0604020202020204" pitchFamily="34" charset="0"/>
              <a:buChar char="•"/>
            </a:pPr>
            <a:r>
              <a:rPr lang="en" sz="1200" dirty="0"/>
              <a:t>Checking for lift in engagement, feedback from advertisers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229350" y="4093961"/>
            <a:ext cx="203200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28600"/>
            <a:r>
              <a:rPr lang="en" sz="1400" dirty="0" smtClean="0"/>
              <a:t>Final decicsion on  media screen format</a:t>
            </a:r>
            <a:endParaRPr lang="en" sz="1400" dirty="0"/>
          </a:p>
        </p:txBody>
      </p:sp>
      <p:sp>
        <p:nvSpPr>
          <p:cNvPr id="2" name="5-Point Star 1"/>
          <p:cNvSpPr/>
          <p:nvPr/>
        </p:nvSpPr>
        <p:spPr>
          <a:xfrm>
            <a:off x="6305550" y="3998042"/>
            <a:ext cx="254000" cy="269158"/>
          </a:xfrm>
          <a:prstGeom prst="star5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lowchart: Process 21"/>
          <p:cNvSpPr/>
          <p:nvPr/>
        </p:nvSpPr>
        <p:spPr>
          <a:xfrm>
            <a:off x="6851650" y="2805412"/>
            <a:ext cx="2146524" cy="579138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Obtain licenses for media and book paying ads by test launch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391745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/>
          <p:nvPr/>
        </p:nvSpPr>
        <p:spPr>
          <a:xfrm>
            <a:off x="242455" y="876300"/>
            <a:ext cx="8506692" cy="592836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endParaRPr sz="1400" b="1" dirty="0"/>
          </a:p>
          <a:p>
            <a:pPr>
              <a:lnSpc>
                <a:spcPct val="115000"/>
              </a:lnSpc>
              <a:buClr>
                <a:schemeClr val="dk1"/>
              </a:buClr>
              <a:buSzPct val="100000"/>
            </a:pPr>
            <a:r>
              <a:rPr lang="en" sz="1400" b="1" u="sng" dirty="0" smtClean="0">
                <a:solidFill>
                  <a:schemeClr val="dk1"/>
                </a:solidFill>
              </a:rPr>
              <a:t>Objectives</a:t>
            </a:r>
            <a:r>
              <a:rPr lang="en" sz="1400" b="1" u="sng" dirty="0">
                <a:solidFill>
                  <a:schemeClr val="dk1"/>
                </a:solidFill>
              </a:rPr>
              <a:t>:</a:t>
            </a:r>
          </a:p>
          <a:p>
            <a:pPr marL="457200" indent="-298450">
              <a:lnSpc>
                <a:spcPct val="115000"/>
              </a:lnSpc>
              <a:buClr>
                <a:schemeClr val="dk1"/>
              </a:buClr>
              <a:buSzPct val="100000"/>
              <a:buAutoNum type="arabicPeriod"/>
            </a:pPr>
            <a:r>
              <a:rPr lang="en" sz="1400" dirty="0">
                <a:solidFill>
                  <a:schemeClr val="dk1"/>
                </a:solidFill>
              </a:rPr>
              <a:t>Determine ideal media screen specifications (i.e. size and placement) and the resulting impact on customer engagement  </a:t>
            </a:r>
          </a:p>
          <a:p>
            <a:pPr marL="457200" indent="-298450">
              <a:lnSpc>
                <a:spcPct val="115000"/>
              </a:lnSpc>
              <a:buClr>
                <a:schemeClr val="dk1"/>
              </a:buClr>
              <a:buSzPct val="100000"/>
              <a:buAutoNum type="arabicPeriod"/>
            </a:pPr>
            <a:r>
              <a:rPr lang="en" sz="1400" dirty="0">
                <a:solidFill>
                  <a:schemeClr val="dk1"/>
                </a:solidFill>
              </a:rPr>
              <a:t>Gather data to provide to potential advertisers regarding viewership (footfall, demographics, etc.)</a:t>
            </a:r>
          </a:p>
          <a:p>
            <a:pPr marL="457200" indent="-298450">
              <a:lnSpc>
                <a:spcPct val="115000"/>
              </a:lnSpc>
              <a:buClr>
                <a:schemeClr val="dk1"/>
              </a:buClr>
              <a:buSzPct val="100000"/>
              <a:buAutoNum type="arabicPeriod"/>
            </a:pPr>
            <a:r>
              <a:rPr lang="en" sz="1400" dirty="0">
                <a:solidFill>
                  <a:schemeClr val="dk1"/>
                </a:solidFill>
              </a:rPr>
              <a:t>Understand media preferences of our target demographic</a:t>
            </a:r>
          </a:p>
          <a:p>
            <a:pPr>
              <a:lnSpc>
                <a:spcPct val="115000"/>
              </a:lnSpc>
              <a:buClr>
                <a:schemeClr val="dk1"/>
              </a:buClr>
            </a:pPr>
            <a:endParaRPr sz="1400" dirty="0">
              <a:solidFill>
                <a:schemeClr val="dk1"/>
              </a:solidFill>
            </a:endParaRPr>
          </a:p>
          <a:p>
            <a:pPr>
              <a:lnSpc>
                <a:spcPct val="115000"/>
              </a:lnSpc>
              <a:buClr>
                <a:schemeClr val="dk1"/>
              </a:buClr>
              <a:buSzPct val="100000"/>
            </a:pPr>
            <a:r>
              <a:rPr lang="en" sz="1400" b="1" u="sng" dirty="0">
                <a:solidFill>
                  <a:schemeClr val="dk1"/>
                </a:solidFill>
              </a:rPr>
              <a:t>Summary of Field Activities:</a:t>
            </a:r>
          </a:p>
          <a:p>
            <a:pPr>
              <a:lnSpc>
                <a:spcPct val="115000"/>
              </a:lnSpc>
              <a:buClr>
                <a:schemeClr val="dk1"/>
              </a:buClr>
              <a:buSzPct val="100000"/>
            </a:pPr>
            <a:r>
              <a:rPr lang="en" sz="1400" b="1" dirty="0">
                <a:solidFill>
                  <a:schemeClr val="dk1"/>
                </a:solidFill>
              </a:rPr>
              <a:t>Field activity 1: Market sizing / viewership potential</a:t>
            </a:r>
          </a:p>
          <a:p>
            <a:pPr marL="457200" indent="-298450">
              <a:lnSpc>
                <a:spcPct val="115000"/>
              </a:lnSpc>
              <a:buClr>
                <a:schemeClr val="dk1"/>
              </a:buClr>
              <a:buSzPct val="100000"/>
              <a:buChar char="●"/>
            </a:pPr>
            <a:r>
              <a:rPr lang="en" sz="1400" b="1" dirty="0">
                <a:solidFill>
                  <a:schemeClr val="dk1"/>
                </a:solidFill>
              </a:rPr>
              <a:t>1a - Observation of FP activity: </a:t>
            </a:r>
            <a:r>
              <a:rPr lang="en" sz="1400" dirty="0">
                <a:solidFill>
                  <a:schemeClr val="dk1"/>
                </a:solidFill>
              </a:rPr>
              <a:t>What viewership (footfall, demographics, customer vs. non-customer, etc.) do we expect?</a:t>
            </a:r>
          </a:p>
          <a:p>
            <a:pPr marL="457200" indent="-298450">
              <a:lnSpc>
                <a:spcPct val="115000"/>
              </a:lnSpc>
              <a:buClr>
                <a:schemeClr val="dk1"/>
              </a:buClr>
              <a:buSzPct val="100000"/>
              <a:buChar char="●"/>
            </a:pPr>
            <a:r>
              <a:rPr lang="en" sz="1400" b="1" dirty="0">
                <a:solidFill>
                  <a:schemeClr val="dk1"/>
                </a:solidFill>
              </a:rPr>
              <a:t>1b - Viewer questionnaires: </a:t>
            </a:r>
            <a:r>
              <a:rPr lang="en" sz="1400" dirty="0">
                <a:solidFill>
                  <a:schemeClr val="dk1"/>
                </a:solidFill>
              </a:rPr>
              <a:t>What viewership (footfall, demographics, customer vs. non-customer, etc.)  do we expect? What are their media preferences?</a:t>
            </a:r>
          </a:p>
          <a:p>
            <a:pPr>
              <a:lnSpc>
                <a:spcPct val="115000"/>
              </a:lnSpc>
              <a:buClr>
                <a:schemeClr val="dk1"/>
              </a:buClr>
            </a:pPr>
            <a:endParaRPr sz="1400" dirty="0">
              <a:solidFill>
                <a:schemeClr val="dk1"/>
              </a:solidFill>
            </a:endParaRPr>
          </a:p>
          <a:p>
            <a:pPr>
              <a:lnSpc>
                <a:spcPct val="115000"/>
              </a:lnSpc>
              <a:buClr>
                <a:schemeClr val="dk1"/>
              </a:buClr>
              <a:buSzPct val="100000"/>
            </a:pPr>
            <a:r>
              <a:rPr lang="en" sz="1400" b="1" dirty="0">
                <a:solidFill>
                  <a:schemeClr val="dk1"/>
                </a:solidFill>
              </a:rPr>
              <a:t>Field Activity 2: Screen size and placement testing </a:t>
            </a:r>
          </a:p>
          <a:p>
            <a:pPr marL="457200" indent="-298450">
              <a:lnSpc>
                <a:spcPct val="115000"/>
              </a:lnSpc>
              <a:buClr>
                <a:schemeClr val="dk1"/>
              </a:buClr>
              <a:buSzPct val="100000"/>
              <a:buChar char="●"/>
            </a:pPr>
            <a:r>
              <a:rPr lang="en" sz="1400" b="1" dirty="0">
                <a:solidFill>
                  <a:schemeClr val="dk1"/>
                </a:solidFill>
              </a:rPr>
              <a:t>2a - Screen size tests:</a:t>
            </a:r>
            <a:r>
              <a:rPr lang="en" sz="1400" dirty="0">
                <a:solidFill>
                  <a:schemeClr val="dk1"/>
                </a:solidFill>
              </a:rPr>
              <a:t> What size screen is optimal?</a:t>
            </a:r>
          </a:p>
          <a:p>
            <a:pPr marL="457200" indent="-298450">
              <a:lnSpc>
                <a:spcPct val="115000"/>
              </a:lnSpc>
              <a:buClr>
                <a:schemeClr val="dk1"/>
              </a:buClr>
              <a:buSzPct val="100000"/>
              <a:buChar char="●"/>
            </a:pPr>
            <a:r>
              <a:rPr lang="en" sz="1400" b="1" dirty="0">
                <a:solidFill>
                  <a:schemeClr val="dk1"/>
                </a:solidFill>
              </a:rPr>
              <a:t>2b - Screen placement tests:</a:t>
            </a:r>
            <a:r>
              <a:rPr lang="en" sz="1400" dirty="0">
                <a:solidFill>
                  <a:schemeClr val="dk1"/>
                </a:solidFill>
              </a:rPr>
              <a:t> Does the screen need to face towards the street, or can it be placed inside some or all FP host businesses (to attract non-customers)? → Outcome will determine if worth testing “hole in the wall” fuel point concept</a:t>
            </a:r>
          </a:p>
          <a:p>
            <a:pPr>
              <a:lnSpc>
                <a:spcPct val="115000"/>
              </a:lnSpc>
              <a:buClr>
                <a:schemeClr val="dk1"/>
              </a:buClr>
            </a:pPr>
            <a:endParaRPr sz="1400" dirty="0">
              <a:solidFill>
                <a:schemeClr val="dk1"/>
              </a:solidFill>
            </a:endParaRPr>
          </a:p>
          <a:p>
            <a:pPr>
              <a:lnSpc>
                <a:spcPct val="115000"/>
              </a:lnSpc>
              <a:buClr>
                <a:schemeClr val="dk1"/>
              </a:buClr>
              <a:buSzPct val="100000"/>
            </a:pPr>
            <a:r>
              <a:rPr lang="en" sz="1400" b="1" dirty="0">
                <a:solidFill>
                  <a:schemeClr val="dk1"/>
                </a:solidFill>
              </a:rPr>
              <a:t>Field activity 3: Media format testing</a:t>
            </a:r>
            <a:r>
              <a:rPr lang="en" sz="1400" dirty="0">
                <a:solidFill>
                  <a:schemeClr val="dk1"/>
                </a:solidFill>
              </a:rPr>
              <a:t>: Which media types are most popular and what is the best mix of entertainment and advertising? With which demographics?</a:t>
            </a:r>
          </a:p>
          <a:p>
            <a:pPr algn="ctr"/>
            <a:endParaRPr sz="1400" dirty="0">
              <a:solidFill>
                <a:schemeClr val="dk1"/>
              </a:solidFill>
            </a:endParaRPr>
          </a:p>
          <a:p>
            <a:pPr algn="ctr"/>
            <a:r>
              <a:rPr lang="en" sz="1400" b="1" u="sng" dirty="0">
                <a:solidFill>
                  <a:schemeClr val="hlink"/>
                </a:solidFill>
                <a:hlinkClick r:id="rId3"/>
              </a:rPr>
              <a:t>https://docs.google.com/document/d/1exOupZh8Tr0Dd9JybgaXmpzZ0PmXVu72916A38ZskWU/edit</a:t>
            </a:r>
          </a:p>
          <a:p>
            <a:pPr algn="ctr"/>
            <a:endParaRPr sz="1400" b="1" dirty="0"/>
          </a:p>
        </p:txBody>
      </p:sp>
      <p:sp>
        <p:nvSpPr>
          <p:cNvPr id="4" name="Rounded Rectangle 3"/>
          <p:cNvSpPr/>
          <p:nvPr/>
        </p:nvSpPr>
        <p:spPr>
          <a:xfrm>
            <a:off x="242455" y="181738"/>
            <a:ext cx="8506692" cy="408709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smtClean="0">
                <a:solidFill>
                  <a:schemeClr val="tx1"/>
                </a:solidFill>
              </a:rPr>
              <a:t>Work Plan – Screen Field Testing Detail</a:t>
            </a:r>
          </a:p>
        </p:txBody>
      </p:sp>
    </p:spTree>
    <p:extLst>
      <p:ext uri="{BB962C8B-B14F-4D97-AF65-F5344CB8AC3E}">
        <p14:creationId xmlns:p14="http://schemas.microsoft.com/office/powerpoint/2010/main" val="4173772840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/>
          <p:cNvSpPr/>
          <p:nvPr/>
        </p:nvSpPr>
        <p:spPr>
          <a:xfrm>
            <a:off x="242455" y="181738"/>
            <a:ext cx="8506692" cy="408709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smtClean="0">
                <a:solidFill>
                  <a:schemeClr val="tx1"/>
                </a:solidFill>
              </a:rPr>
              <a:t>Work plan - Media download</a:t>
            </a:r>
          </a:p>
        </p:txBody>
      </p:sp>
      <p:sp>
        <p:nvSpPr>
          <p:cNvPr id="3" name="Shape 282"/>
          <p:cNvSpPr txBox="1"/>
          <p:nvPr/>
        </p:nvSpPr>
        <p:spPr>
          <a:xfrm>
            <a:off x="311701" y="639506"/>
            <a:ext cx="8437446" cy="360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indent="-228600">
              <a:buChar char="●"/>
            </a:pPr>
            <a:r>
              <a:rPr lang="en" dirty="0" smtClean="0"/>
              <a:t>Develop media download MVP, interface and hardware - </a:t>
            </a:r>
            <a:r>
              <a:rPr lang="en" dirty="0"/>
              <a:t>Starting </a:t>
            </a:r>
            <a:r>
              <a:rPr lang="en" dirty="0" smtClean="0"/>
              <a:t>ASAP, ideally coplete by Mid-March, </a:t>
            </a:r>
            <a:r>
              <a:rPr lang="en" b="1" dirty="0"/>
              <a:t>could </a:t>
            </a:r>
            <a:r>
              <a:rPr lang="en" b="1" dirty="0" smtClean="0"/>
              <a:t>use </a:t>
            </a:r>
            <a:r>
              <a:rPr lang="en" b="1" dirty="0"/>
              <a:t>input on </a:t>
            </a:r>
            <a:r>
              <a:rPr lang="en" b="1" dirty="0" smtClean="0"/>
              <a:t>timeframe and staffing here</a:t>
            </a:r>
            <a:endParaRPr lang="en" dirty="0"/>
          </a:p>
          <a:p>
            <a:pPr marL="914400" lvl="1" indent="-228600">
              <a:buChar char="○"/>
            </a:pPr>
            <a:r>
              <a:rPr lang="en" dirty="0"/>
              <a:t>Allow customers to browse, buy, download a </a:t>
            </a:r>
            <a:r>
              <a:rPr lang="en" dirty="0" smtClean="0"/>
              <a:t>small </a:t>
            </a:r>
            <a:r>
              <a:rPr lang="en" dirty="0"/>
              <a:t>media library on Fuel </a:t>
            </a:r>
            <a:r>
              <a:rPr lang="en" dirty="0" smtClean="0"/>
              <a:t>Point</a:t>
            </a:r>
          </a:p>
          <a:p>
            <a:pPr marL="914400" lvl="1" indent="-228600">
              <a:buChar char="○"/>
            </a:pPr>
            <a:r>
              <a:rPr lang="en" dirty="0" smtClean="0"/>
              <a:t>Payment through SCE account, promotional offers (free after X liters of fuel)</a:t>
            </a:r>
            <a:endParaRPr lang="en" b="1" dirty="0"/>
          </a:p>
          <a:p>
            <a:pPr marL="457200" indent="-228600">
              <a:buChar char="●"/>
            </a:pPr>
            <a:r>
              <a:rPr lang="en" dirty="0" smtClean="0"/>
              <a:t>Initial </a:t>
            </a:r>
            <a:r>
              <a:rPr lang="en" dirty="0"/>
              <a:t>promotional sales lift testing - Feb 2016</a:t>
            </a:r>
          </a:p>
          <a:p>
            <a:pPr marL="914400" lvl="1" indent="-228600">
              <a:buChar char="○"/>
            </a:pPr>
            <a:r>
              <a:rPr lang="en" dirty="0"/>
              <a:t>Offer customers a selection of media every X liters of fuel</a:t>
            </a:r>
          </a:p>
          <a:p>
            <a:pPr marL="914400" lvl="1" indent="-228600">
              <a:buChar char="○"/>
            </a:pPr>
            <a:r>
              <a:rPr lang="en" dirty="0"/>
              <a:t>No tech dev yet, </a:t>
            </a:r>
            <a:r>
              <a:rPr lang="en" dirty="0" smtClean="0"/>
              <a:t>can offer download links through PRSP partners or even just give to customers in person</a:t>
            </a:r>
            <a:endParaRPr lang="en" dirty="0"/>
          </a:p>
          <a:p>
            <a:pPr marL="914400" lvl="1" indent="-228600">
              <a:buChar char="○"/>
            </a:pPr>
            <a:r>
              <a:rPr lang="en" dirty="0"/>
              <a:t>Make a variety of media available</a:t>
            </a:r>
          </a:p>
          <a:p>
            <a:pPr marL="457200" indent="-228600">
              <a:buChar char="●"/>
            </a:pPr>
            <a:r>
              <a:rPr lang="en" dirty="0" smtClean="0"/>
              <a:t>Media purchase testing – ideally mid-March (whenever tech development finishes)</a:t>
            </a:r>
          </a:p>
          <a:p>
            <a:pPr marL="914400" lvl="1" indent="-228600">
              <a:buChar char="○"/>
            </a:pPr>
            <a:r>
              <a:rPr lang="en" dirty="0" smtClean="0"/>
              <a:t>Sell small library of media to customers</a:t>
            </a:r>
          </a:p>
          <a:p>
            <a:pPr marL="914400" lvl="1" indent="-228600">
              <a:buChar char="○"/>
            </a:pPr>
            <a:r>
              <a:rPr lang="en" dirty="0" smtClean="0"/>
              <a:t>Continue </a:t>
            </a:r>
            <a:r>
              <a:rPr lang="en" dirty="0"/>
              <a:t>to offer media on promotional basis, test promotional abilities</a:t>
            </a:r>
          </a:p>
          <a:p>
            <a:pPr marL="914400" lvl="1" indent="-228600">
              <a:buChar char="○"/>
            </a:pPr>
            <a:r>
              <a:rPr lang="en" dirty="0"/>
              <a:t>Test a variety of prices, types of media</a:t>
            </a:r>
          </a:p>
          <a:p>
            <a:pPr marL="457200" indent="-228600">
              <a:buChar char="●"/>
            </a:pPr>
            <a:r>
              <a:rPr lang="en" dirty="0"/>
              <a:t>Complete media download LoB financial model </a:t>
            </a:r>
            <a:r>
              <a:rPr lang="en" dirty="0" smtClean="0"/>
              <a:t>– Mid April</a:t>
            </a:r>
            <a:endParaRPr lang="en" dirty="0"/>
          </a:p>
          <a:p>
            <a:pPr marL="914400" lvl="1" indent="-228600">
              <a:buChar char="○"/>
            </a:pPr>
            <a:r>
              <a:rPr lang="en" dirty="0"/>
              <a:t>Allows go/no go decision on media download business, which determines media distribution hardware requirements (if any) for soft launch in June</a:t>
            </a:r>
          </a:p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57259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/>
          <p:cNvSpPr/>
          <p:nvPr/>
        </p:nvSpPr>
        <p:spPr>
          <a:xfrm>
            <a:off x="242455" y="181738"/>
            <a:ext cx="8506692" cy="408709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smtClean="0">
                <a:solidFill>
                  <a:schemeClr val="tx1"/>
                </a:solidFill>
              </a:rPr>
              <a:t>Work Plan – </a:t>
            </a:r>
            <a:r>
              <a:rPr lang="en-US" b="1" dirty="0" err="1" smtClean="0">
                <a:solidFill>
                  <a:schemeClr val="tx1"/>
                </a:solidFill>
              </a:rPr>
              <a:t>Brck</a:t>
            </a:r>
            <a:r>
              <a:rPr lang="en-US" b="1" dirty="0" smtClean="0">
                <a:solidFill>
                  <a:schemeClr val="tx1"/>
                </a:solidFill>
              </a:rPr>
              <a:t> Partnership</a:t>
            </a:r>
          </a:p>
        </p:txBody>
      </p:sp>
      <p:sp>
        <p:nvSpPr>
          <p:cNvPr id="10" name="Shape 264"/>
          <p:cNvSpPr txBox="1"/>
          <p:nvPr/>
        </p:nvSpPr>
        <p:spPr>
          <a:xfrm>
            <a:off x="109182" y="638934"/>
            <a:ext cx="8639965" cy="360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indent="-228600">
              <a:buChar char="●"/>
            </a:pPr>
            <a:r>
              <a:rPr lang="en" dirty="0" smtClean="0"/>
              <a:t>Brck </a:t>
            </a:r>
            <a:r>
              <a:rPr lang="en" dirty="0"/>
              <a:t>partnership</a:t>
            </a:r>
          </a:p>
          <a:p>
            <a:pPr marL="914400" lvl="1" indent="-228600">
              <a:buChar char="○"/>
            </a:pPr>
            <a:r>
              <a:rPr lang="en" dirty="0" smtClean="0"/>
              <a:t>Switch to different Fuel Point location when demo FPs roll out (Late Feb)</a:t>
            </a:r>
          </a:p>
          <a:p>
            <a:pPr marL="914400" lvl="1" indent="-228600">
              <a:buChar char="○"/>
            </a:pPr>
            <a:r>
              <a:rPr lang="en" dirty="0" smtClean="0"/>
              <a:t>Review data, discuss future plans with Brck – Mid April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309523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 txBox="1"/>
          <p:nvPr/>
        </p:nvSpPr>
        <p:spPr>
          <a:xfrm>
            <a:off x="311701" y="1195790"/>
            <a:ext cx="8116199" cy="3036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indent="-342900">
              <a:buSzPct val="100000"/>
              <a:buChar char="●"/>
            </a:pPr>
            <a:r>
              <a:rPr lang="en" sz="1600" dirty="0" smtClean="0"/>
              <a:t>Coding – probably need 3</a:t>
            </a:r>
            <a:r>
              <a:rPr lang="en" sz="1600" baseline="30000" dirty="0" smtClean="0"/>
              <a:t>rd</a:t>
            </a:r>
            <a:r>
              <a:rPr lang="en" sz="1600" dirty="0" smtClean="0"/>
              <a:t> party dev</a:t>
            </a:r>
            <a:endParaRPr lang="en" sz="1600" dirty="0"/>
          </a:p>
          <a:p>
            <a:pPr marL="800100" lvl="1" indent="-342900" fontAlgn="base">
              <a:buSzPct val="100000"/>
              <a:buFont typeface="+mj-lt"/>
              <a:buAutoNum type="arabicPeriod"/>
            </a:pPr>
            <a:r>
              <a:rPr lang="en" sz="1600" dirty="0"/>
              <a:t>Enhanced media screen concept</a:t>
            </a:r>
          </a:p>
          <a:p>
            <a:pPr marL="800100" lvl="1" indent="-342900" fontAlgn="base">
              <a:buSzPct val="100000"/>
              <a:buFont typeface="+mj-lt"/>
              <a:buAutoNum type="arabicPeriod"/>
            </a:pPr>
            <a:r>
              <a:rPr lang="en" sz="1600" dirty="0"/>
              <a:t>Media download </a:t>
            </a:r>
            <a:r>
              <a:rPr lang="en" sz="1600" dirty="0" smtClean="0"/>
              <a:t>rig</a:t>
            </a:r>
          </a:p>
          <a:p>
            <a:pPr lvl="1" fontAlgn="base">
              <a:buSzPct val="100000"/>
            </a:pPr>
            <a:endParaRPr lang="en" sz="1600" dirty="0"/>
          </a:p>
          <a:p>
            <a:pPr marL="457200" indent="-342900">
              <a:buSzPct val="100000"/>
              <a:buChar char="●"/>
            </a:pPr>
            <a:r>
              <a:rPr lang="en" sz="1600" dirty="0" smtClean="0"/>
              <a:t>Media </a:t>
            </a:r>
            <a:r>
              <a:rPr lang="en" sz="1600" dirty="0"/>
              <a:t>screen field testing</a:t>
            </a:r>
          </a:p>
          <a:p>
            <a:pPr marL="800100" lvl="1" indent="-342900" fontAlgn="base">
              <a:buFont typeface="+mj-lt"/>
              <a:buAutoNum type="arabicPeriod"/>
            </a:pPr>
            <a:r>
              <a:rPr lang="en-US" sz="1600" dirty="0"/>
              <a:t>1 research analyst / field assistant</a:t>
            </a:r>
          </a:p>
          <a:p>
            <a:pPr marL="800100" lvl="1" indent="-342900" fontAlgn="base">
              <a:buFont typeface="+mj-lt"/>
              <a:buAutoNum type="arabicPeriod"/>
            </a:pPr>
            <a:r>
              <a:rPr lang="en-US" sz="1600" dirty="0"/>
              <a:t>2 temporary research analysts /  field assistants</a:t>
            </a:r>
          </a:p>
          <a:p>
            <a:pPr marL="800100" lvl="1" indent="-342900" fontAlgn="base">
              <a:buFont typeface="+mj-lt"/>
              <a:buAutoNum type="arabicPeriod"/>
            </a:pPr>
            <a:r>
              <a:rPr lang="en-US" sz="1600" dirty="0"/>
              <a:t>Media library </a:t>
            </a:r>
          </a:p>
          <a:p>
            <a:pPr marL="800100" lvl="1" indent="-342900" fontAlgn="base">
              <a:buFont typeface="+mj-lt"/>
              <a:buAutoNum type="arabicPeriod"/>
            </a:pPr>
            <a:r>
              <a:rPr lang="en-US" sz="1600" dirty="0"/>
              <a:t>6 - 8 screens of varying sizes to be placed outdoor (in window facing street) and indoor (inside </a:t>
            </a:r>
            <a:r>
              <a:rPr lang="en-US" sz="1600" dirty="0" smtClean="0"/>
              <a:t>salon)</a:t>
            </a:r>
          </a:p>
          <a:p>
            <a:pPr marL="114300">
              <a:buSzPct val="100000"/>
            </a:pPr>
            <a:endParaRPr lang="en" sz="1600" dirty="0" smtClean="0"/>
          </a:p>
          <a:p>
            <a:pPr marL="457200" lvl="0" indent="-342900">
              <a:buSzPct val="100000"/>
              <a:buFontTx/>
              <a:buChar char="●"/>
            </a:pPr>
            <a:r>
              <a:rPr lang="en" sz="1600" dirty="0" smtClean="0">
                <a:solidFill>
                  <a:prstClr val="black"/>
                </a:solidFill>
              </a:rPr>
              <a:t>Some budget for content rights purchase – </a:t>
            </a:r>
            <a:r>
              <a:rPr lang="en" sz="1600" dirty="0" smtClean="0">
                <a:solidFill>
                  <a:srgbClr val="FF0000"/>
                </a:solidFill>
              </a:rPr>
              <a:t>direction on how much we’re comfortable with</a:t>
            </a:r>
          </a:p>
          <a:p>
            <a:pPr marL="914400" lvl="1" indent="-342900">
              <a:buSzPct val="100000"/>
              <a:buFont typeface="+mj-lt"/>
              <a:buAutoNum type="arabicPeriod"/>
            </a:pPr>
            <a:r>
              <a:rPr lang="en" sz="1600" dirty="0"/>
              <a:t>Depends on deals for pilot I am able to get with content owners, most content partners likely to provide for free</a:t>
            </a:r>
          </a:p>
          <a:p>
            <a:pPr marL="914400" lvl="1" indent="-342900">
              <a:buSzPct val="100000"/>
              <a:buFont typeface="+mj-lt"/>
              <a:buAutoNum type="arabicPeriod"/>
            </a:pPr>
            <a:r>
              <a:rPr lang="en" sz="1600" dirty="0"/>
              <a:t>Haiya/Tafsiri group content will likely require a small fee, will try to keep this under $</a:t>
            </a:r>
            <a:r>
              <a:rPr lang="en" sz="1600" dirty="0" smtClean="0"/>
              <a:t>1,000</a:t>
            </a:r>
          </a:p>
          <a:p>
            <a:pPr marL="914400" lvl="1" indent="-342900">
              <a:buSzPct val="100000"/>
              <a:buFont typeface="+mj-lt"/>
              <a:buAutoNum type="arabicPeriod"/>
            </a:pPr>
            <a:endParaRPr lang="en" sz="1600" dirty="0" smtClean="0">
              <a:solidFill>
                <a:prstClr val="black"/>
              </a:solidFill>
            </a:endParaRPr>
          </a:p>
          <a:p>
            <a:pPr marL="457200" lvl="0" indent="-342900">
              <a:buSzPct val="100000"/>
              <a:buFontTx/>
              <a:buChar char="●"/>
            </a:pPr>
            <a:r>
              <a:rPr lang="en" sz="1600" dirty="0" smtClean="0">
                <a:solidFill>
                  <a:prstClr val="black"/>
                </a:solidFill>
              </a:rPr>
              <a:t>Legal due diligence – </a:t>
            </a:r>
            <a:r>
              <a:rPr lang="en" sz="1600" dirty="0" smtClean="0">
                <a:solidFill>
                  <a:srgbClr val="FF0000"/>
                </a:solidFill>
              </a:rPr>
              <a:t>what is required here? Timing and personnel?</a:t>
            </a:r>
          </a:p>
          <a:p>
            <a:pPr marL="114300" lvl="0">
              <a:buSzPct val="100000"/>
            </a:pPr>
            <a:endParaRPr lang="en" sz="1600" dirty="0">
              <a:solidFill>
                <a:srgbClr val="FF0000"/>
              </a:solidFill>
            </a:endParaRPr>
          </a:p>
          <a:p>
            <a:pPr marL="914400" lvl="1" indent="-342900">
              <a:buSzPct val="100000"/>
              <a:buChar char="○"/>
            </a:pPr>
            <a:endParaRPr lang="en" sz="1600" dirty="0" smtClean="0"/>
          </a:p>
          <a:p>
            <a:pPr marL="914400" lvl="1" indent="-342900">
              <a:buSzPct val="100000"/>
              <a:buChar char="○"/>
            </a:pPr>
            <a:endParaRPr lang="en" sz="1600" dirty="0" smtClean="0"/>
          </a:p>
        </p:txBody>
      </p:sp>
      <p:sp>
        <p:nvSpPr>
          <p:cNvPr id="5" name="Rounded Rectangle 4"/>
          <p:cNvSpPr/>
          <p:nvPr/>
        </p:nvSpPr>
        <p:spPr>
          <a:xfrm>
            <a:off x="242455" y="181738"/>
            <a:ext cx="8506692" cy="408709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smtClean="0">
                <a:solidFill>
                  <a:schemeClr val="tx1"/>
                </a:solidFill>
              </a:rPr>
              <a:t>Resources Required</a:t>
            </a:r>
          </a:p>
        </p:txBody>
      </p:sp>
    </p:spTree>
    <p:extLst>
      <p:ext uri="{BB962C8B-B14F-4D97-AF65-F5344CB8AC3E}">
        <p14:creationId xmlns:p14="http://schemas.microsoft.com/office/powerpoint/2010/main" val="4280663054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37457" y="5334403"/>
            <a:ext cx="8311243" cy="31487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242455" y="181738"/>
            <a:ext cx="8506692" cy="408709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smtClean="0">
                <a:solidFill>
                  <a:schemeClr val="tx1"/>
                </a:solidFill>
              </a:rPr>
              <a:t>AGENDA</a:t>
            </a:r>
          </a:p>
        </p:txBody>
      </p:sp>
      <p:sp>
        <p:nvSpPr>
          <p:cNvPr id="6" name="Shape 57"/>
          <p:cNvSpPr txBox="1">
            <a:spLocks/>
          </p:cNvSpPr>
          <p:nvPr/>
        </p:nvSpPr>
        <p:spPr>
          <a:xfrm>
            <a:off x="67018" y="604083"/>
            <a:ext cx="8520599" cy="34164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800" b="1" dirty="0"/>
              <a:t>Digital Services </a:t>
            </a:r>
            <a:r>
              <a:rPr lang="en" sz="1800" b="1" dirty="0" smtClean="0"/>
              <a:t>exploration approach</a:t>
            </a:r>
          </a:p>
          <a:p>
            <a:pPr indent="0">
              <a:lnSpc>
                <a:spcPct val="100000"/>
              </a:lnSpc>
              <a:spcBef>
                <a:spcPts val="0"/>
              </a:spcBef>
              <a:buNone/>
            </a:pPr>
            <a:endParaRPr lang="en" sz="1800" b="1" dirty="0" smtClean="0"/>
          </a:p>
          <a:p>
            <a:pPr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800" b="1" dirty="0" smtClean="0"/>
              <a:t>Domain Prioritization</a:t>
            </a:r>
            <a:endParaRPr lang="en" sz="1800" b="1" dirty="0"/>
          </a:p>
          <a:p>
            <a:pPr indent="0">
              <a:lnSpc>
                <a:spcPct val="100000"/>
              </a:lnSpc>
              <a:spcBef>
                <a:spcPts val="0"/>
              </a:spcBef>
              <a:buNone/>
            </a:pPr>
            <a:endParaRPr lang="en" sz="1800" b="1" dirty="0" smtClean="0"/>
          </a:p>
          <a:p>
            <a:pPr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800" b="1" dirty="0" smtClean="0"/>
              <a:t>Financial </a:t>
            </a:r>
            <a:r>
              <a:rPr lang="en" sz="1800" b="1" dirty="0"/>
              <a:t>Services</a:t>
            </a:r>
          </a:p>
          <a:p>
            <a:pPr marL="1143000" lvl="1" indent="-457200">
              <a:lnSpc>
                <a:spcPct val="100000"/>
              </a:lnSpc>
              <a:spcBef>
                <a:spcPts val="0"/>
              </a:spcBef>
            </a:pPr>
            <a:r>
              <a:rPr lang="en" sz="1800" dirty="0"/>
              <a:t>Market context and work to date</a:t>
            </a:r>
          </a:p>
          <a:p>
            <a:pPr marL="1143000" lvl="1" indent="-457200">
              <a:lnSpc>
                <a:spcPct val="100000"/>
              </a:lnSpc>
              <a:spcBef>
                <a:spcPts val="0"/>
              </a:spcBef>
            </a:pPr>
            <a:r>
              <a:rPr lang="en" sz="1800" dirty="0"/>
              <a:t>Project plan</a:t>
            </a:r>
          </a:p>
          <a:p>
            <a:pPr indent="0">
              <a:lnSpc>
                <a:spcPct val="100000"/>
              </a:lnSpc>
              <a:spcBef>
                <a:spcPts val="0"/>
              </a:spcBef>
              <a:buNone/>
            </a:pPr>
            <a:endParaRPr lang="en" sz="1800" b="1" dirty="0" smtClean="0"/>
          </a:p>
          <a:p>
            <a:pPr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800" b="1" dirty="0" smtClean="0"/>
              <a:t>Advertising</a:t>
            </a:r>
            <a:endParaRPr lang="en" sz="1800" b="1" dirty="0"/>
          </a:p>
          <a:p>
            <a:pPr marL="1143000" lvl="1" indent="-457200">
              <a:lnSpc>
                <a:spcPct val="100000"/>
              </a:lnSpc>
              <a:spcBef>
                <a:spcPts val="0"/>
              </a:spcBef>
            </a:pPr>
            <a:r>
              <a:rPr lang="en" sz="1800" dirty="0"/>
              <a:t>Market context and </a:t>
            </a:r>
            <a:r>
              <a:rPr lang="en" sz="1800" dirty="0" smtClean="0"/>
              <a:t>work to date</a:t>
            </a:r>
          </a:p>
          <a:p>
            <a:pPr marL="1143000" lvl="1" indent="-457200">
              <a:lnSpc>
                <a:spcPct val="100000"/>
              </a:lnSpc>
              <a:spcBef>
                <a:spcPts val="0"/>
              </a:spcBef>
            </a:pPr>
            <a:r>
              <a:rPr lang="en" sz="1800" dirty="0" smtClean="0"/>
              <a:t>Project plan</a:t>
            </a:r>
            <a:endParaRPr lang="en" sz="1800" dirty="0"/>
          </a:p>
          <a:p>
            <a:pPr indent="0">
              <a:lnSpc>
                <a:spcPct val="100000"/>
              </a:lnSpc>
              <a:spcBef>
                <a:spcPts val="0"/>
              </a:spcBef>
              <a:buNone/>
            </a:pPr>
            <a:endParaRPr lang="en" sz="1800" b="1" dirty="0" smtClean="0"/>
          </a:p>
          <a:p>
            <a:pPr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800" b="1" dirty="0" smtClean="0"/>
              <a:t>Media</a:t>
            </a:r>
            <a:endParaRPr lang="en" sz="1800" b="1" dirty="0"/>
          </a:p>
          <a:p>
            <a:pPr marL="1143000" lvl="1" indent="-457200">
              <a:lnSpc>
                <a:spcPct val="100000"/>
              </a:lnSpc>
              <a:spcBef>
                <a:spcPts val="0"/>
              </a:spcBef>
            </a:pPr>
            <a:r>
              <a:rPr lang="en" sz="1800" dirty="0"/>
              <a:t>Market context and work to date</a:t>
            </a:r>
          </a:p>
          <a:p>
            <a:pPr marL="1143000" lvl="1" indent="-457200">
              <a:lnSpc>
                <a:spcPct val="100000"/>
              </a:lnSpc>
              <a:spcBef>
                <a:spcPts val="0"/>
              </a:spcBef>
            </a:pPr>
            <a:r>
              <a:rPr lang="en" sz="1800" dirty="0"/>
              <a:t>Project plan</a:t>
            </a:r>
          </a:p>
          <a:p>
            <a:pPr indent="0">
              <a:lnSpc>
                <a:spcPct val="100000"/>
              </a:lnSpc>
              <a:spcBef>
                <a:spcPts val="0"/>
              </a:spcBef>
              <a:buNone/>
            </a:pPr>
            <a:endParaRPr lang="en" sz="1800" b="1" dirty="0" smtClean="0"/>
          </a:p>
          <a:p>
            <a:pPr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800" b="1" dirty="0" smtClean="0"/>
              <a:t>Information </a:t>
            </a:r>
            <a:r>
              <a:rPr lang="en" sz="1800" b="1" dirty="0"/>
              <a:t>Services</a:t>
            </a:r>
          </a:p>
          <a:p>
            <a:pPr marL="1143000" lvl="1" indent="-457200">
              <a:lnSpc>
                <a:spcPct val="100000"/>
              </a:lnSpc>
              <a:spcBef>
                <a:spcPts val="0"/>
              </a:spcBef>
            </a:pPr>
            <a:r>
              <a:rPr lang="en" sz="1800" dirty="0"/>
              <a:t>Market context and work to date</a:t>
            </a:r>
          </a:p>
          <a:p>
            <a:pPr marL="1143000" lvl="1" indent="-457200">
              <a:lnSpc>
                <a:spcPct val="100000"/>
              </a:lnSpc>
              <a:spcBef>
                <a:spcPts val="0"/>
              </a:spcBef>
            </a:pPr>
            <a:r>
              <a:rPr lang="en" sz="1800" dirty="0"/>
              <a:t>Project plan</a:t>
            </a:r>
          </a:p>
          <a:p>
            <a:pPr indent="0">
              <a:lnSpc>
                <a:spcPct val="100000"/>
              </a:lnSpc>
              <a:spcBef>
                <a:spcPts val="0"/>
              </a:spcBef>
              <a:buNone/>
            </a:pPr>
            <a:endParaRPr lang="en" sz="1800" b="1" dirty="0" smtClean="0"/>
          </a:p>
          <a:p>
            <a:pPr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800" b="1" dirty="0" smtClean="0"/>
              <a:t>SCE Consumer Videos Project Update</a:t>
            </a:r>
            <a:endParaRPr lang="en" sz="1800" b="1" dirty="0"/>
          </a:p>
        </p:txBody>
      </p:sp>
    </p:spTree>
    <p:extLst>
      <p:ext uri="{BB962C8B-B14F-4D97-AF65-F5344CB8AC3E}">
        <p14:creationId xmlns:p14="http://schemas.microsoft.com/office/powerpoint/2010/main" val="2386982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Chart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53248689"/>
              </p:ext>
            </p:extLst>
          </p:nvPr>
        </p:nvGraphicFramePr>
        <p:xfrm>
          <a:off x="890374" y="1220025"/>
          <a:ext cx="7363252" cy="441795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6" name="Rounded Rectangle 15"/>
          <p:cNvSpPr/>
          <p:nvPr/>
        </p:nvSpPr>
        <p:spPr>
          <a:xfrm>
            <a:off x="242455" y="181738"/>
            <a:ext cx="8506692" cy="408709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smtClean="0">
                <a:solidFill>
                  <a:schemeClr val="tx1"/>
                </a:solidFill>
              </a:rPr>
              <a:t>Market overview</a:t>
            </a:r>
          </a:p>
        </p:txBody>
      </p:sp>
      <p:sp>
        <p:nvSpPr>
          <p:cNvPr id="8" name="Shape 57"/>
          <p:cNvSpPr txBox="1">
            <a:spLocks/>
          </p:cNvSpPr>
          <p:nvPr/>
        </p:nvSpPr>
        <p:spPr>
          <a:xfrm>
            <a:off x="4329689" y="2122385"/>
            <a:ext cx="1685755" cy="461659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400" dirty="0" smtClean="0">
                <a:solidFill>
                  <a:schemeClr val="bg1">
                    <a:lumMod val="50000"/>
                  </a:schemeClr>
                </a:solidFill>
              </a:rPr>
              <a:t>Projections</a:t>
            </a:r>
          </a:p>
        </p:txBody>
      </p:sp>
      <p:sp>
        <p:nvSpPr>
          <p:cNvPr id="9" name="Isosceles Triangle 8"/>
          <p:cNvSpPr/>
          <p:nvPr/>
        </p:nvSpPr>
        <p:spPr>
          <a:xfrm rot="5400000">
            <a:off x="4534203" y="2190200"/>
            <a:ext cx="307614" cy="252003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4562008" y="2176973"/>
            <a:ext cx="0" cy="310471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hape 57"/>
          <p:cNvSpPr txBox="1">
            <a:spLocks/>
          </p:cNvSpPr>
          <p:nvPr/>
        </p:nvSpPr>
        <p:spPr>
          <a:xfrm>
            <a:off x="1371174" y="975966"/>
            <a:ext cx="6401652" cy="461659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800" b="1" dirty="0" smtClean="0"/>
              <a:t>Internet Access Spend in Kenya, $M</a:t>
            </a:r>
          </a:p>
        </p:txBody>
      </p:sp>
      <p:sp>
        <p:nvSpPr>
          <p:cNvPr id="13" name="Shape 57"/>
          <p:cNvSpPr txBox="1">
            <a:spLocks/>
          </p:cNvSpPr>
          <p:nvPr/>
        </p:nvSpPr>
        <p:spPr>
          <a:xfrm>
            <a:off x="7414083" y="1289857"/>
            <a:ext cx="1685755" cy="461659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400" b="1" dirty="0" smtClean="0"/>
              <a:t>CAGR</a:t>
            </a:r>
          </a:p>
        </p:txBody>
      </p:sp>
      <p:sp>
        <p:nvSpPr>
          <p:cNvPr id="14" name="Shape 57"/>
          <p:cNvSpPr txBox="1">
            <a:spLocks/>
          </p:cNvSpPr>
          <p:nvPr/>
        </p:nvSpPr>
        <p:spPr>
          <a:xfrm>
            <a:off x="7414083" y="1494573"/>
            <a:ext cx="1685755" cy="461659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400" dirty="0" smtClean="0"/>
              <a:t>20.9%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42455" y="6487885"/>
            <a:ext cx="24529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Source: PWC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129142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/>
          <p:cNvSpPr/>
          <p:nvPr/>
        </p:nvSpPr>
        <p:spPr>
          <a:xfrm>
            <a:off x="242455" y="181738"/>
            <a:ext cx="8506692" cy="408709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smtClean="0">
                <a:solidFill>
                  <a:schemeClr val="tx1"/>
                </a:solidFill>
              </a:rPr>
              <a:t>Our assets: What we can offer to potential partners</a:t>
            </a:r>
          </a:p>
        </p:txBody>
      </p:sp>
      <p:sp>
        <p:nvSpPr>
          <p:cNvPr id="5" name="Shape 77"/>
          <p:cNvSpPr txBox="1">
            <a:spLocks/>
          </p:cNvSpPr>
          <p:nvPr/>
        </p:nvSpPr>
        <p:spPr>
          <a:xfrm>
            <a:off x="242455" y="745513"/>
            <a:ext cx="8319267" cy="3416400"/>
          </a:xfrm>
          <a:prstGeom prst="rect">
            <a:avLst/>
          </a:prstGeom>
          <a:noFill/>
          <a:ln>
            <a:noFill/>
          </a:ln>
        </p:spPr>
        <p:txBody>
          <a:bodyPr vert="horz" lIns="91425" tIns="91425" rIns="91425" bIns="91425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spcBef>
                <a:spcPts val="0"/>
              </a:spcBef>
              <a:buNone/>
            </a:pPr>
            <a:r>
              <a:rPr lang="en" sz="2000" b="1" dirty="0" smtClean="0"/>
              <a:t>Fuel Point Network: </a:t>
            </a:r>
            <a:r>
              <a:rPr lang="en" sz="2000" dirty="0" smtClean="0"/>
              <a:t>A “</a:t>
            </a:r>
            <a:r>
              <a:rPr lang="en" sz="2000" b="1" dirty="0" smtClean="0"/>
              <a:t>public smartphone</a:t>
            </a:r>
            <a:r>
              <a:rPr lang="en" sz="2000" dirty="0" smtClean="0"/>
              <a:t>” for lowest income groups, or a piece of infrastructure </a:t>
            </a:r>
            <a:r>
              <a:rPr lang="en" sz="2000" b="1" dirty="0" smtClean="0"/>
              <a:t>enhancing capabilities of smartphones</a:t>
            </a:r>
            <a:endParaRPr lang="en" sz="2000" dirty="0" smtClean="0"/>
          </a:p>
          <a:p>
            <a:pPr marL="914400" lvl="1">
              <a:spcBef>
                <a:spcPts val="0"/>
              </a:spcBef>
            </a:pPr>
            <a:r>
              <a:rPr lang="en" sz="2000" dirty="0" smtClean="0"/>
              <a:t>Internet connected</a:t>
            </a:r>
          </a:p>
          <a:p>
            <a:pPr marL="914400" lvl="1">
              <a:spcBef>
                <a:spcPts val="0"/>
              </a:spcBef>
            </a:pPr>
            <a:r>
              <a:rPr lang="en" sz="2000" dirty="0" smtClean="0"/>
              <a:t>Power connected with backup</a:t>
            </a:r>
          </a:p>
          <a:p>
            <a:pPr marL="914400" lvl="1">
              <a:spcBef>
                <a:spcPts val="0"/>
              </a:spcBef>
            </a:pPr>
            <a:r>
              <a:rPr lang="en" sz="2000" dirty="0" smtClean="0"/>
              <a:t>Display and touch screens for customers to view and interact with</a:t>
            </a:r>
          </a:p>
          <a:p>
            <a:pPr marL="914400" lvl="1">
              <a:spcBef>
                <a:spcPts val="0"/>
              </a:spcBef>
            </a:pPr>
            <a:r>
              <a:rPr lang="en" sz="2000" dirty="0" smtClean="0"/>
              <a:t>Known location</a:t>
            </a:r>
          </a:p>
          <a:p>
            <a:pPr marL="914400" lvl="1">
              <a:spcBef>
                <a:spcPts val="0"/>
              </a:spcBef>
            </a:pPr>
            <a:r>
              <a:rPr lang="en" sz="2000" dirty="0" smtClean="0"/>
              <a:t>Can interact with smart devices over local wifi, reducing cost of using smartphone and expanding functionality of smartphone (e.g., media)</a:t>
            </a:r>
          </a:p>
          <a:p>
            <a:pPr lvl="1" indent="-454025">
              <a:spcBef>
                <a:spcPts val="0"/>
              </a:spcBef>
              <a:buNone/>
            </a:pPr>
            <a:endParaRPr lang="en" sz="2000" dirty="0"/>
          </a:p>
          <a:p>
            <a:pPr indent="0">
              <a:spcBef>
                <a:spcPts val="0"/>
              </a:spcBef>
              <a:buNone/>
            </a:pPr>
            <a:r>
              <a:rPr lang="en" sz="2000" b="1" dirty="0" smtClean="0"/>
              <a:t>Customer Relationship Management: </a:t>
            </a:r>
          </a:p>
          <a:p>
            <a:pPr marL="914400" lvl="1">
              <a:spcBef>
                <a:spcPts val="0"/>
              </a:spcBef>
            </a:pPr>
            <a:r>
              <a:rPr lang="en" sz="2000" dirty="0" smtClean="0"/>
              <a:t>Customer intelligence – customer contact information, GPS location, demographics incl. estimated level of income, purchasing behavior as proxy for income</a:t>
            </a:r>
          </a:p>
          <a:p>
            <a:pPr marL="914400" lvl="1">
              <a:spcBef>
                <a:spcPts val="0"/>
              </a:spcBef>
            </a:pPr>
            <a:r>
              <a:rPr lang="en" sz="2000" dirty="0"/>
              <a:t>Billing </a:t>
            </a:r>
            <a:r>
              <a:rPr lang="en" sz="2000" dirty="0" smtClean="0"/>
              <a:t>system</a:t>
            </a:r>
          </a:p>
          <a:p>
            <a:pPr marL="914400" lvl="1">
              <a:spcBef>
                <a:spcPts val="0"/>
              </a:spcBef>
            </a:pPr>
            <a:r>
              <a:rPr lang="en" sz="2000" dirty="0" smtClean="0"/>
              <a:t>Customer app for those with smartphones</a:t>
            </a:r>
          </a:p>
          <a:p>
            <a:pPr lvl="1" indent="-454025">
              <a:spcBef>
                <a:spcPts val="0"/>
              </a:spcBef>
              <a:buNone/>
            </a:pPr>
            <a:endParaRPr lang="en" sz="2000" b="1" dirty="0" smtClean="0"/>
          </a:p>
          <a:p>
            <a:pPr lvl="1" indent="-454025">
              <a:spcBef>
                <a:spcPts val="0"/>
              </a:spcBef>
              <a:buNone/>
            </a:pPr>
            <a:r>
              <a:rPr lang="en" sz="2000" b="1" dirty="0" smtClean="0"/>
              <a:t>Regular </a:t>
            </a:r>
            <a:r>
              <a:rPr lang="en" sz="2000" b="1" dirty="0"/>
              <a:t>point of contact </a:t>
            </a:r>
            <a:r>
              <a:rPr lang="en" sz="2000" dirty="0"/>
              <a:t>for customers</a:t>
            </a:r>
          </a:p>
          <a:p>
            <a:pPr lvl="1" indent="-454025">
              <a:spcBef>
                <a:spcPts val="0"/>
              </a:spcBef>
              <a:buNone/>
            </a:pPr>
            <a:endParaRPr lang="en" sz="2000" dirty="0"/>
          </a:p>
          <a:p>
            <a:pPr lvl="1" indent="-454025">
              <a:spcBef>
                <a:spcPts val="0"/>
              </a:spcBef>
              <a:buNone/>
            </a:pPr>
            <a:r>
              <a:rPr lang="en" sz="2000" dirty="0"/>
              <a:t>Fuel business gives us an </a:t>
            </a:r>
            <a:r>
              <a:rPr lang="en" sz="2000" b="1" dirty="0"/>
              <a:t>alternative way to monetize services</a:t>
            </a:r>
            <a:endParaRPr lang="en" sz="2000" dirty="0"/>
          </a:p>
          <a:p>
            <a:pPr lvl="1" indent="0">
              <a:spcBef>
                <a:spcPts val="0"/>
              </a:spcBef>
              <a:buNone/>
            </a:pPr>
            <a:endParaRPr lang="en" sz="2000" dirty="0" smtClean="0"/>
          </a:p>
          <a:p>
            <a:pPr indent="0" algn="ctr">
              <a:spcBef>
                <a:spcPts val="0"/>
              </a:spcBef>
              <a:buNone/>
            </a:pPr>
            <a:r>
              <a:rPr lang="en" sz="2000" b="1" dirty="0" smtClean="0"/>
              <a:t>A trusted brand for the urban mass market</a:t>
            </a:r>
            <a:endParaRPr lang="en" sz="2000" b="1" dirty="0"/>
          </a:p>
        </p:txBody>
      </p:sp>
    </p:spTree>
    <p:extLst>
      <p:ext uri="{BB962C8B-B14F-4D97-AF65-F5344CB8AC3E}">
        <p14:creationId xmlns:p14="http://schemas.microsoft.com/office/powerpoint/2010/main" val="2561932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/>
          <p:cNvSpPr/>
          <p:nvPr/>
        </p:nvSpPr>
        <p:spPr>
          <a:xfrm>
            <a:off x="242455" y="181738"/>
            <a:ext cx="8506692" cy="408709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smtClean="0">
                <a:solidFill>
                  <a:schemeClr val="tx1"/>
                </a:solidFill>
              </a:rPr>
              <a:t>Market overview – Smart Device Access</a:t>
            </a:r>
          </a:p>
        </p:txBody>
      </p:sp>
      <p:sp>
        <p:nvSpPr>
          <p:cNvPr id="59" name="Slide Number Placeholder 3"/>
          <p:cNvSpPr txBox="1">
            <a:spLocks/>
          </p:cNvSpPr>
          <p:nvPr/>
        </p:nvSpPr>
        <p:spPr>
          <a:xfrm>
            <a:off x="6504432" y="6473952"/>
            <a:ext cx="990600" cy="304800"/>
          </a:xfrm>
          <a:prstGeom prst="rect">
            <a:avLst/>
          </a:prstGeom>
        </p:spPr>
        <p:txBody>
          <a:bodyPr vert="horz" anchor="ctr"/>
          <a:lstStyle>
            <a:lvl1pPr marL="0" algn="r" rtl="0" latinLnBrk="0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56D3EEF-DE4E-429D-8EC4-DDC531AFF587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304800" y="6396335"/>
            <a:ext cx="685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Note: Smartphone question was  framed as a whole-household question while computer question was framed as an individual question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2162822" y="990600"/>
            <a:ext cx="43611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Internet Device Ownership and Usage Summary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Kitintale</a:t>
            </a: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Residents Only</a:t>
            </a:r>
          </a:p>
        </p:txBody>
      </p:sp>
      <p:graphicFrame>
        <p:nvGraphicFramePr>
          <p:cNvPr id="62" name="Chart 6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14685878"/>
              </p:ext>
            </p:extLst>
          </p:nvPr>
        </p:nvGraphicFramePr>
        <p:xfrm>
          <a:off x="144552" y="1115704"/>
          <a:ext cx="8380068" cy="3429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3" name="Left Brace 62"/>
          <p:cNvSpPr/>
          <p:nvPr/>
        </p:nvSpPr>
        <p:spPr>
          <a:xfrm rot="16200000">
            <a:off x="1894251" y="2961049"/>
            <a:ext cx="289592" cy="3389509"/>
          </a:xfrm>
          <a:prstGeom prst="leftBrace">
            <a:avLst>
              <a:gd name="adj1" fmla="val 29229"/>
              <a:gd name="adj2" fmla="val 50000"/>
            </a:avLst>
          </a:prstGeom>
          <a:noFill/>
          <a:ln w="9525" cap="flat" cmpd="sng" algn="ctr">
            <a:solidFill>
              <a:srgbClr val="3494BA">
                <a:satMod val="1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4" name="Content Placeholder 3"/>
          <p:cNvSpPr txBox="1">
            <a:spLocks/>
          </p:cNvSpPr>
          <p:nvPr/>
        </p:nvSpPr>
        <p:spPr>
          <a:xfrm>
            <a:off x="607935" y="5113360"/>
            <a:ext cx="2862224" cy="499604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latinLnBrk="0" hangingPunct="1">
              <a:spcBef>
                <a:spcPct val="20000"/>
              </a:spcBef>
              <a:buFontTx/>
              <a:buNone/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latinLnBrk="0" hangingPunct="1">
              <a:spcBef>
                <a:spcPct val="20000"/>
              </a:spcBef>
              <a:buFontTx/>
              <a:buNone/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latinLnBrk="0" hangingPunct="1">
              <a:spcBef>
                <a:spcPct val="20000"/>
              </a:spcBef>
              <a:buFontTx/>
              <a:buNone/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latinLnBrk="0" hangingPunct="1">
              <a:spcBef>
                <a:spcPct val="20000"/>
              </a:spcBef>
              <a:buFontTx/>
              <a:buNone/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latinLnBrk="0" hangingPunct="1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latinLnBrk="0" hangingPunct="1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latinLnBrk="0" hangingPunct="1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latinLnBrk="0" hangingPunct="1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 total of 14% of respondent households own internet devices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5" name="Left Brace 64"/>
          <p:cNvSpPr/>
          <p:nvPr/>
        </p:nvSpPr>
        <p:spPr>
          <a:xfrm rot="16200000">
            <a:off x="5319838" y="2961050"/>
            <a:ext cx="289592" cy="3389509"/>
          </a:xfrm>
          <a:prstGeom prst="leftBrace">
            <a:avLst>
              <a:gd name="adj1" fmla="val 29229"/>
              <a:gd name="adj2" fmla="val 50000"/>
            </a:avLst>
          </a:prstGeom>
          <a:noFill/>
          <a:ln w="9525" cap="flat" cmpd="sng" algn="ctr">
            <a:solidFill>
              <a:srgbClr val="3494BA">
                <a:satMod val="1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6" name="Content Placeholder 3"/>
          <p:cNvSpPr txBox="1">
            <a:spLocks/>
          </p:cNvSpPr>
          <p:nvPr/>
        </p:nvSpPr>
        <p:spPr>
          <a:xfrm>
            <a:off x="4033522" y="5113361"/>
            <a:ext cx="2862224" cy="499604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latinLnBrk="0" hangingPunct="1">
              <a:spcBef>
                <a:spcPct val="20000"/>
              </a:spcBef>
              <a:buFontTx/>
              <a:buNone/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latinLnBrk="0" hangingPunct="1">
              <a:spcBef>
                <a:spcPct val="20000"/>
              </a:spcBef>
              <a:buFontTx/>
              <a:buNone/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latinLnBrk="0" hangingPunct="1">
              <a:spcBef>
                <a:spcPct val="20000"/>
              </a:spcBef>
              <a:buFontTx/>
              <a:buNone/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latinLnBrk="0" hangingPunct="1">
              <a:spcBef>
                <a:spcPct val="20000"/>
              </a:spcBef>
              <a:buFontTx/>
              <a:buNone/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latinLnBrk="0" hangingPunct="1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latinLnBrk="0" hangingPunct="1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latinLnBrk="0" hangingPunct="1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latinLnBrk="0" hangingPunct="1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Another 8% of respondents use the internet without owning a device; often through borrowing a phone or using an internet cafe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7" name="Content Placeholder 3"/>
          <p:cNvSpPr txBox="1">
            <a:spLocks/>
          </p:cNvSpPr>
          <p:nvPr/>
        </p:nvSpPr>
        <p:spPr>
          <a:xfrm>
            <a:off x="607935" y="5612965"/>
            <a:ext cx="2862224" cy="499604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latinLnBrk="0" hangingPunct="1">
              <a:spcBef>
                <a:spcPct val="20000"/>
              </a:spcBef>
              <a:buFontTx/>
              <a:buNone/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latinLnBrk="0" hangingPunct="1">
              <a:spcBef>
                <a:spcPct val="20000"/>
              </a:spcBef>
              <a:buFontTx/>
              <a:buNone/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latinLnBrk="0" hangingPunct="1">
              <a:spcBef>
                <a:spcPct val="20000"/>
              </a:spcBef>
              <a:buFontTx/>
              <a:buNone/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latinLnBrk="0" hangingPunct="1">
              <a:spcBef>
                <a:spcPct val="20000"/>
              </a:spcBef>
              <a:buFontTx/>
              <a:buNone/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latinLnBrk="0" hangingPunct="1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latinLnBrk="0" hangingPunct="1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latinLnBrk="0" hangingPunct="1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latinLnBrk="0" hangingPunct="1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These respondents have internet devices in the household but may not necessarily be regular users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8" name="Content Placeholder 3"/>
          <p:cNvSpPr txBox="1">
            <a:spLocks/>
          </p:cNvSpPr>
          <p:nvPr/>
        </p:nvSpPr>
        <p:spPr>
          <a:xfrm>
            <a:off x="607935" y="4800601"/>
            <a:ext cx="2862224" cy="499604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latinLnBrk="0" hangingPunct="1">
              <a:spcBef>
                <a:spcPct val="20000"/>
              </a:spcBef>
              <a:buFontTx/>
              <a:buNone/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latinLnBrk="0" hangingPunct="1">
              <a:spcBef>
                <a:spcPct val="20000"/>
              </a:spcBef>
              <a:buFontTx/>
              <a:buNone/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latinLnBrk="0" hangingPunct="1">
              <a:spcBef>
                <a:spcPct val="20000"/>
              </a:spcBef>
              <a:buFontTx/>
              <a:buNone/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latinLnBrk="0" hangingPunct="1">
              <a:spcBef>
                <a:spcPct val="20000"/>
              </a:spcBef>
              <a:buFontTx/>
              <a:buNone/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latinLnBrk="0" hangingPunct="1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latinLnBrk="0" hangingPunct="1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latinLnBrk="0" hangingPunct="1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latinLnBrk="0" hangingPunct="1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Household owns internet device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9" name="Content Placeholder 3"/>
          <p:cNvSpPr txBox="1">
            <a:spLocks/>
          </p:cNvSpPr>
          <p:nvPr/>
        </p:nvSpPr>
        <p:spPr>
          <a:xfrm>
            <a:off x="4033522" y="4800602"/>
            <a:ext cx="2862224" cy="499604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latinLnBrk="0" hangingPunct="1">
              <a:spcBef>
                <a:spcPct val="20000"/>
              </a:spcBef>
              <a:buFontTx/>
              <a:buNone/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latinLnBrk="0" hangingPunct="1">
              <a:spcBef>
                <a:spcPct val="20000"/>
              </a:spcBef>
              <a:buFontTx/>
              <a:buNone/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latinLnBrk="0" hangingPunct="1">
              <a:spcBef>
                <a:spcPct val="20000"/>
              </a:spcBef>
              <a:buFontTx/>
              <a:buNone/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latinLnBrk="0" hangingPunct="1">
              <a:spcBef>
                <a:spcPct val="20000"/>
              </a:spcBef>
              <a:buFontTx/>
              <a:buNone/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latinLnBrk="0" hangingPunct="1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latinLnBrk="0" hangingPunct="1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latinLnBrk="0" hangingPunct="1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latinLnBrk="0" hangingPunct="1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Household does not own internet device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2743200" y="3241863"/>
            <a:ext cx="173181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Other Neighborhood Internet Device Ownership</a:t>
            </a:r>
          </a:p>
        </p:txBody>
      </p:sp>
      <p:cxnSp>
        <p:nvCxnSpPr>
          <p:cNvPr id="71" name="Straight Connector 70"/>
          <p:cNvCxnSpPr/>
          <p:nvPr/>
        </p:nvCxnSpPr>
        <p:spPr>
          <a:xfrm>
            <a:off x="2581137" y="3639247"/>
            <a:ext cx="1152888" cy="0"/>
          </a:xfrm>
          <a:prstGeom prst="line">
            <a:avLst/>
          </a:prstGeom>
          <a:noFill/>
          <a:ln w="9525" cap="flat" cmpd="sng" algn="ctr">
            <a:solidFill>
              <a:srgbClr val="C00000"/>
            </a:solidFill>
            <a:prstDash val="dash"/>
          </a:ln>
          <a:effectLst/>
        </p:spPr>
      </p:cxnSp>
      <p:sp>
        <p:nvSpPr>
          <p:cNvPr id="72" name="TextBox 71"/>
          <p:cNvSpPr txBox="1"/>
          <p:nvPr/>
        </p:nvSpPr>
        <p:spPr>
          <a:xfrm>
            <a:off x="2498862" y="3437943"/>
            <a:ext cx="5518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2%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5437496" y="3269159"/>
            <a:ext cx="173181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Other Neighborhood Total With Internet Access</a:t>
            </a:r>
          </a:p>
        </p:txBody>
      </p:sp>
      <p:cxnSp>
        <p:nvCxnSpPr>
          <p:cNvPr id="74" name="Straight Connector 73"/>
          <p:cNvCxnSpPr/>
          <p:nvPr/>
        </p:nvCxnSpPr>
        <p:spPr>
          <a:xfrm>
            <a:off x="7207504" y="3540456"/>
            <a:ext cx="1152888" cy="0"/>
          </a:xfrm>
          <a:prstGeom prst="line">
            <a:avLst/>
          </a:prstGeom>
          <a:noFill/>
          <a:ln w="9525" cap="flat" cmpd="sng" algn="ctr">
            <a:solidFill>
              <a:srgbClr val="C00000"/>
            </a:solidFill>
            <a:prstDash val="dash"/>
          </a:ln>
          <a:effectLst/>
        </p:spPr>
      </p:cxnSp>
      <p:sp>
        <p:nvSpPr>
          <p:cNvPr id="75" name="TextBox 74"/>
          <p:cNvSpPr txBox="1"/>
          <p:nvPr/>
        </p:nvSpPr>
        <p:spPr>
          <a:xfrm>
            <a:off x="7125229" y="3339152"/>
            <a:ext cx="5518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3%</a:t>
            </a:r>
          </a:p>
        </p:txBody>
      </p:sp>
    </p:spTree>
    <p:extLst>
      <p:ext uri="{BB962C8B-B14F-4D97-AF65-F5344CB8AC3E}">
        <p14:creationId xmlns:p14="http://schemas.microsoft.com/office/powerpoint/2010/main" val="1851044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242455" y="181738"/>
            <a:ext cx="8506692" cy="408709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smtClean="0">
                <a:solidFill>
                  <a:schemeClr val="tx1"/>
                </a:solidFill>
              </a:rPr>
              <a:t>Market overview – Mobile Data Spend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98766" y="924580"/>
            <a:ext cx="43611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/>
              <a:t>Mobile Data Bundles</a:t>
            </a:r>
          </a:p>
          <a:p>
            <a:pPr algn="ctr"/>
            <a:r>
              <a:rPr lang="en-US" sz="1400" b="1" dirty="0" smtClean="0"/>
              <a:t>% of respondents who have used mobile internet</a:t>
            </a:r>
          </a:p>
        </p:txBody>
      </p:sp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27455260"/>
              </p:ext>
            </p:extLst>
          </p:nvPr>
        </p:nvGraphicFramePr>
        <p:xfrm>
          <a:off x="158088" y="1447800"/>
          <a:ext cx="4642512" cy="1981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76580189"/>
              </p:ext>
            </p:extLst>
          </p:nvPr>
        </p:nvGraphicFramePr>
        <p:xfrm>
          <a:off x="144440" y="4191000"/>
          <a:ext cx="4645152" cy="2209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298766" y="3657600"/>
            <a:ext cx="43611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/>
              <a:t>Mobile Data Spend per Week</a:t>
            </a:r>
          </a:p>
          <a:p>
            <a:pPr algn="ctr"/>
            <a:r>
              <a:rPr lang="en-US" sz="1400" b="1" dirty="0"/>
              <a:t>% of respondents who have used mobile internet</a:t>
            </a:r>
          </a:p>
        </p:txBody>
      </p:sp>
      <p:sp>
        <p:nvSpPr>
          <p:cNvPr id="7" name="Content Placeholder 3"/>
          <p:cNvSpPr txBox="1">
            <a:spLocks/>
          </p:cNvSpPr>
          <p:nvPr/>
        </p:nvSpPr>
        <p:spPr>
          <a:xfrm>
            <a:off x="4953000" y="1196426"/>
            <a:ext cx="3792538" cy="973586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latinLnBrk="0" hangingPunct="1">
              <a:spcBef>
                <a:spcPct val="20000"/>
              </a:spcBef>
              <a:buFontTx/>
              <a:buNone/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latinLnBrk="0" hangingPunct="1">
              <a:spcBef>
                <a:spcPct val="20000"/>
              </a:spcBef>
              <a:buFontTx/>
              <a:buNone/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latinLnBrk="0" hangingPunct="1">
              <a:spcBef>
                <a:spcPct val="20000"/>
              </a:spcBef>
              <a:buFontTx/>
              <a:buNone/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latinLnBrk="0" hangingPunct="1">
              <a:spcBef>
                <a:spcPct val="20000"/>
              </a:spcBef>
              <a:buFontTx/>
              <a:buNone/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latinLnBrk="0" hangingPunct="1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latinLnBrk="0" hangingPunct="1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latinLnBrk="0" hangingPunct="1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latinLnBrk="0" hangingPunct="1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285750" indent="-28575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1400" kern="0" dirty="0" smtClean="0"/>
              <a:t>In Uganda, phones cannot access internet without purchasing bundles. In Kenya, users can browse at very high rates per MB without purchasing bundles. Work at </a:t>
            </a:r>
            <a:r>
              <a:rPr lang="en-US" sz="1400" kern="0" dirty="0" err="1" smtClean="0"/>
              <a:t>Finlays</a:t>
            </a:r>
            <a:r>
              <a:rPr lang="en-US" sz="1400" kern="0" dirty="0" smtClean="0"/>
              <a:t> suggests this is common</a:t>
            </a:r>
            <a:endParaRPr lang="en-US" kern="0" dirty="0"/>
          </a:p>
        </p:txBody>
      </p:sp>
      <p:sp>
        <p:nvSpPr>
          <p:cNvPr id="8" name="Content Placeholder 3"/>
          <p:cNvSpPr txBox="1">
            <a:spLocks/>
          </p:cNvSpPr>
          <p:nvPr/>
        </p:nvSpPr>
        <p:spPr>
          <a:xfrm>
            <a:off x="4953000" y="4267173"/>
            <a:ext cx="3429000" cy="973586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latinLnBrk="0" hangingPunct="1">
              <a:spcBef>
                <a:spcPct val="20000"/>
              </a:spcBef>
              <a:buFontTx/>
              <a:buNone/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latinLnBrk="0" hangingPunct="1">
              <a:spcBef>
                <a:spcPct val="20000"/>
              </a:spcBef>
              <a:buFontTx/>
              <a:buNone/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latinLnBrk="0" hangingPunct="1">
              <a:spcBef>
                <a:spcPct val="20000"/>
              </a:spcBef>
              <a:buFontTx/>
              <a:buNone/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latinLnBrk="0" hangingPunct="1">
              <a:spcBef>
                <a:spcPct val="20000"/>
              </a:spcBef>
              <a:buFontTx/>
              <a:buNone/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latinLnBrk="0" hangingPunct="1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latinLnBrk="0" hangingPunct="1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latinLnBrk="0" hangingPunct="1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latinLnBrk="0" hangingPunct="1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285750" indent="-28575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1400" kern="0" dirty="0" smtClean="0"/>
              <a:t>5,000 UGX equates to 150-275 MB or less at daily bundle pricing</a:t>
            </a:r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399518081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/>
          <p:cNvSpPr/>
          <p:nvPr/>
        </p:nvSpPr>
        <p:spPr>
          <a:xfrm>
            <a:off x="242455" y="181738"/>
            <a:ext cx="8506692" cy="408709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smtClean="0">
                <a:solidFill>
                  <a:schemeClr val="tx1"/>
                </a:solidFill>
              </a:rPr>
              <a:t>Market overview – </a:t>
            </a:r>
            <a:r>
              <a:rPr lang="en-US" b="1" dirty="0" err="1" smtClean="0">
                <a:solidFill>
                  <a:schemeClr val="tx1"/>
                </a:solidFill>
              </a:rPr>
              <a:t>Wifi</a:t>
            </a:r>
            <a:r>
              <a:rPr lang="en-US" b="1" dirty="0" smtClean="0">
                <a:solidFill>
                  <a:schemeClr val="tx1"/>
                </a:solidFill>
              </a:rPr>
              <a:t> Usage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017056" y="1066800"/>
            <a:ext cx="43611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/>
              <a:t>Why haven’t you used </a:t>
            </a:r>
            <a:r>
              <a:rPr lang="en-US" sz="1400" b="1" dirty="0" err="1" smtClean="0"/>
              <a:t>wifi</a:t>
            </a:r>
            <a:r>
              <a:rPr lang="en-US" sz="1400" b="1" dirty="0" smtClean="0"/>
              <a:t>?</a:t>
            </a:r>
          </a:p>
          <a:p>
            <a:pPr algn="ctr"/>
            <a:r>
              <a:rPr lang="en-US" sz="1400" b="1" dirty="0" smtClean="0"/>
              <a:t>% of those who have not used </a:t>
            </a:r>
            <a:r>
              <a:rPr lang="en-US" sz="1400" b="1" dirty="0" err="1" smtClean="0"/>
              <a:t>wifi</a:t>
            </a:r>
            <a:endParaRPr lang="en-US" sz="1400" b="1" dirty="0" smtClean="0"/>
          </a:p>
        </p:txBody>
      </p:sp>
      <p:grpSp>
        <p:nvGrpSpPr>
          <p:cNvPr id="6" name="Group 5"/>
          <p:cNvGrpSpPr/>
          <p:nvPr/>
        </p:nvGrpSpPr>
        <p:grpSpPr>
          <a:xfrm>
            <a:off x="3989760" y="1648916"/>
            <a:ext cx="5080531" cy="4294684"/>
            <a:chOff x="386533" y="1648916"/>
            <a:chExt cx="5080531" cy="4294684"/>
          </a:xfrm>
        </p:grpSpPr>
        <p:graphicFrame>
          <p:nvGraphicFramePr>
            <p:cNvPr id="7" name="Chart 6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2271444125"/>
                </p:ext>
              </p:extLst>
            </p:nvPr>
          </p:nvGraphicFramePr>
          <p:xfrm>
            <a:off x="386533" y="1648916"/>
            <a:ext cx="4214689" cy="429468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9" name="TextBox 8"/>
            <p:cNvSpPr txBox="1"/>
            <p:nvPr/>
          </p:nvSpPr>
          <p:spPr>
            <a:xfrm>
              <a:off x="3181064" y="4912056"/>
              <a:ext cx="2286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Smartphone in household</a:t>
              </a:r>
              <a:endParaRPr lang="en-US" sz="120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181064" y="5175407"/>
              <a:ext cx="2286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No smartphone in household</a:t>
              </a:r>
              <a:endParaRPr lang="en-US" sz="1200" dirty="0"/>
            </a:p>
          </p:txBody>
        </p:sp>
      </p:grpSp>
      <p:sp>
        <p:nvSpPr>
          <p:cNvPr id="11" name="Content Placeholder 3"/>
          <p:cNvSpPr txBox="1">
            <a:spLocks/>
          </p:cNvSpPr>
          <p:nvPr/>
        </p:nvSpPr>
        <p:spPr>
          <a:xfrm>
            <a:off x="242455" y="1755966"/>
            <a:ext cx="3886200" cy="973586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latinLnBrk="0" hangingPunct="1">
              <a:spcBef>
                <a:spcPct val="20000"/>
              </a:spcBef>
              <a:buFontTx/>
              <a:buNone/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latinLnBrk="0" hangingPunct="1">
              <a:spcBef>
                <a:spcPct val="20000"/>
              </a:spcBef>
              <a:buFontTx/>
              <a:buNone/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latinLnBrk="0" hangingPunct="1">
              <a:spcBef>
                <a:spcPct val="20000"/>
              </a:spcBef>
              <a:buFontTx/>
              <a:buNone/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latinLnBrk="0" hangingPunct="1">
              <a:spcBef>
                <a:spcPct val="20000"/>
              </a:spcBef>
              <a:buFontTx/>
              <a:buNone/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latinLnBrk="0" hangingPunct="1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latinLnBrk="0" hangingPunct="1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latinLnBrk="0" hangingPunct="1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latinLnBrk="0" hangingPunct="1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285750" indent="-28575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1400" b="1" kern="0" dirty="0" smtClean="0"/>
              <a:t>49% of smartphone owners had used </a:t>
            </a:r>
            <a:r>
              <a:rPr lang="en-US" sz="1400" b="1" kern="0" dirty="0" err="1" smtClean="0"/>
              <a:t>wifi</a:t>
            </a:r>
            <a:endParaRPr lang="en-US" sz="1400" b="1" kern="0" dirty="0" smtClean="0"/>
          </a:p>
          <a:p>
            <a:pPr marL="285750" indent="-28575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1400" kern="0" dirty="0" smtClean="0"/>
              <a:t>49% of those who hadn’t used </a:t>
            </a:r>
            <a:r>
              <a:rPr lang="en-US" sz="1400" kern="0" dirty="0" err="1" smtClean="0"/>
              <a:t>wifi</a:t>
            </a:r>
            <a:r>
              <a:rPr lang="en-US" sz="1400" kern="0" dirty="0" smtClean="0"/>
              <a:t> reported not finding it useful</a:t>
            </a:r>
          </a:p>
          <a:p>
            <a:pPr marL="519113" lvl="1" indent="-231775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1400" kern="0" dirty="0" smtClean="0"/>
              <a:t>Users may not have found </a:t>
            </a:r>
            <a:r>
              <a:rPr lang="en-US" sz="1400" kern="0" dirty="0" err="1" smtClean="0"/>
              <a:t>wifi</a:t>
            </a:r>
            <a:r>
              <a:rPr lang="en-US" sz="1400" kern="0" dirty="0" smtClean="0"/>
              <a:t> useful since at the time of the survey most </a:t>
            </a:r>
            <a:r>
              <a:rPr lang="en-US" sz="1400" kern="0" dirty="0" err="1" smtClean="0"/>
              <a:t>wifi</a:t>
            </a:r>
            <a:r>
              <a:rPr lang="en-US" sz="1400" kern="0" dirty="0" smtClean="0"/>
              <a:t> was in restaurants etc. or paid; mobile data is more convenient</a:t>
            </a:r>
            <a:endParaRPr lang="en-US" kern="0" dirty="0" smtClean="0"/>
          </a:p>
          <a:p>
            <a:pPr marL="285750" indent="-28575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1400" kern="0" dirty="0" smtClean="0"/>
              <a:t>Accessibility and lack of knowledge were also hurdles, particularly for those who are not smartphone owners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68739" y="6414446"/>
            <a:ext cx="80767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More </a:t>
            </a:r>
            <a:r>
              <a:rPr lang="en-US" sz="1100" dirty="0"/>
              <a:t>details: https://drive.google.com/a/cleanstarventures.com/file/d/0B0O7-UwO06GienFFbzhpa1N6cTQ/view?usp=sharing</a:t>
            </a:r>
            <a:endParaRPr lang="en-US" sz="1100" dirty="0" smtClean="0"/>
          </a:p>
        </p:txBody>
      </p:sp>
    </p:spTree>
    <p:extLst>
      <p:ext uri="{BB962C8B-B14F-4D97-AF65-F5344CB8AC3E}">
        <p14:creationId xmlns:p14="http://schemas.microsoft.com/office/powerpoint/2010/main" val="4142456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/>
          <p:cNvSpPr/>
          <p:nvPr/>
        </p:nvSpPr>
        <p:spPr>
          <a:xfrm>
            <a:off x="242455" y="181738"/>
            <a:ext cx="8506692" cy="408709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smtClean="0">
                <a:solidFill>
                  <a:schemeClr val="tx1"/>
                </a:solidFill>
              </a:rPr>
              <a:t>Market overview – Cyber Café Usage</a:t>
            </a:r>
          </a:p>
        </p:txBody>
      </p:sp>
      <p:sp>
        <p:nvSpPr>
          <p:cNvPr id="2" name="Rectangle 1"/>
          <p:cNvSpPr/>
          <p:nvPr/>
        </p:nvSpPr>
        <p:spPr>
          <a:xfrm>
            <a:off x="890374" y="1467684"/>
            <a:ext cx="7363252" cy="3657750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dirty="0"/>
              <a:t>Cyber cafes seem to be less common in Uganda; only one cyber cafe serving </a:t>
            </a:r>
            <a:r>
              <a:rPr lang="en-US" dirty="0" err="1"/>
              <a:t>Kitintale</a:t>
            </a:r>
            <a:endParaRPr lang="en-US" dirty="0"/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dirty="0"/>
              <a:t>Kenya: 50 cents - 1 </a:t>
            </a:r>
            <a:r>
              <a:rPr lang="en-US" dirty="0" err="1"/>
              <a:t>Kes</a:t>
            </a:r>
            <a:r>
              <a:rPr lang="en-US" dirty="0"/>
              <a:t> per minute; Uganda 20 </a:t>
            </a:r>
            <a:r>
              <a:rPr lang="en-US" dirty="0" err="1"/>
              <a:t>Ugx</a:t>
            </a:r>
            <a:r>
              <a:rPr lang="en-US" dirty="0"/>
              <a:t> per minute, comparable to cheapest Kenyan </a:t>
            </a:r>
            <a:r>
              <a:rPr lang="en-US" dirty="0" err="1"/>
              <a:t>cybers</a:t>
            </a:r>
            <a:r>
              <a:rPr lang="en-US" dirty="0"/>
              <a:t> (sample size of only one shop)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dirty="0"/>
              <a:t>KRC offers unlimited </a:t>
            </a:r>
            <a:r>
              <a:rPr lang="en-US" dirty="0" err="1"/>
              <a:t>wifi</a:t>
            </a:r>
            <a:r>
              <a:rPr lang="en-US" dirty="0"/>
              <a:t> for 150 </a:t>
            </a:r>
            <a:r>
              <a:rPr lang="en-US" dirty="0" err="1"/>
              <a:t>Ksh</a:t>
            </a:r>
            <a:r>
              <a:rPr lang="en-US" dirty="0"/>
              <a:t> per week; this is very popular and many people come and work from the KRC cyber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dirty="0"/>
              <a:t>Most common applications seem to be general browsing, especially world news, football stats, </a:t>
            </a:r>
            <a:r>
              <a:rPr lang="en-US" dirty="0" err="1"/>
              <a:t>FB,and</a:t>
            </a:r>
            <a:r>
              <a:rPr lang="en-US" dirty="0"/>
              <a:t> </a:t>
            </a:r>
            <a:r>
              <a:rPr lang="en-US" dirty="0" err="1"/>
              <a:t>Youtube</a:t>
            </a:r>
            <a:r>
              <a:rPr lang="en-US" dirty="0"/>
              <a:t>; job applications and secretarial work (printing, laminating, etc.) also common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dirty="0" err="1"/>
              <a:t>Cybers</a:t>
            </a:r>
            <a:r>
              <a:rPr lang="en-US" dirty="0"/>
              <a:t> seem to get 20-50 customers per day, most of whom stay less than hour; more customers come when schools are closed and on weekends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68739" y="6414446"/>
            <a:ext cx="807679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More details:</a:t>
            </a:r>
          </a:p>
          <a:p>
            <a:r>
              <a:rPr lang="en-US" sz="1100" dirty="0" smtClean="0"/>
              <a:t>https</a:t>
            </a:r>
            <a:r>
              <a:rPr lang="en-US" sz="1100" dirty="0"/>
              <a:t>://docs.google.com/a/cleanstarventures.com/document/d/1elqthmDF88AYaVuZGpAtUE5n6LfYkWni9o2MwP4aGdc/edit?usp=sharing</a:t>
            </a:r>
          </a:p>
        </p:txBody>
      </p:sp>
    </p:spTree>
    <p:extLst>
      <p:ext uri="{BB962C8B-B14F-4D97-AF65-F5344CB8AC3E}">
        <p14:creationId xmlns:p14="http://schemas.microsoft.com/office/powerpoint/2010/main" val="3424459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/>
          <p:cNvSpPr/>
          <p:nvPr/>
        </p:nvSpPr>
        <p:spPr>
          <a:xfrm>
            <a:off x="242455" y="181738"/>
            <a:ext cx="8506692" cy="408709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smtClean="0">
                <a:solidFill>
                  <a:schemeClr val="tx1"/>
                </a:solidFill>
              </a:rPr>
              <a:t>Market overview – Internet Applications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162822" y="1567670"/>
            <a:ext cx="43611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What are the main things you use internet for? </a:t>
            </a:r>
            <a:endParaRPr lang="en-US" sz="1400" b="1" dirty="0" smtClean="0"/>
          </a:p>
          <a:p>
            <a:pPr algn="ctr"/>
            <a:r>
              <a:rPr lang="en-US" sz="1400" b="1" dirty="0" smtClean="0"/>
              <a:t>% of those use mobile internet</a:t>
            </a:r>
          </a:p>
        </p:txBody>
      </p:sp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11952561"/>
              </p:ext>
            </p:extLst>
          </p:nvPr>
        </p:nvGraphicFramePr>
        <p:xfrm>
          <a:off x="1396340" y="2261871"/>
          <a:ext cx="6351319" cy="29197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668739" y="6414446"/>
            <a:ext cx="80767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More </a:t>
            </a:r>
            <a:r>
              <a:rPr lang="en-US" sz="1100" dirty="0"/>
              <a:t>details: https://drive.google.com/a/cleanstarventures.com/file/d/0B0O7-UwO06GienFFbzhpa1N6cTQ/view?usp=sharing</a:t>
            </a:r>
            <a:endParaRPr lang="en-US" sz="1100" dirty="0" smtClean="0"/>
          </a:p>
        </p:txBody>
      </p:sp>
    </p:spTree>
    <p:extLst>
      <p:ext uri="{BB962C8B-B14F-4D97-AF65-F5344CB8AC3E}">
        <p14:creationId xmlns:p14="http://schemas.microsoft.com/office/powerpoint/2010/main" val="267041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/>
          <p:cNvSpPr/>
          <p:nvPr/>
        </p:nvSpPr>
        <p:spPr>
          <a:xfrm>
            <a:off x="242455" y="181738"/>
            <a:ext cx="8506692" cy="408709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smtClean="0">
                <a:solidFill>
                  <a:schemeClr val="tx1"/>
                </a:solidFill>
              </a:rPr>
              <a:t>Market overview – African </a:t>
            </a:r>
            <a:r>
              <a:rPr lang="en-US" b="1" dirty="0" err="1" smtClean="0">
                <a:solidFill>
                  <a:schemeClr val="tx1"/>
                </a:solidFill>
              </a:rPr>
              <a:t>Wifi</a:t>
            </a:r>
            <a:r>
              <a:rPr lang="en-US" b="1" dirty="0" smtClean="0">
                <a:solidFill>
                  <a:schemeClr val="tx1"/>
                </a:solidFill>
              </a:rPr>
              <a:t> Project Details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2844715"/>
              </p:ext>
            </p:extLst>
          </p:nvPr>
        </p:nvGraphicFramePr>
        <p:xfrm>
          <a:off x="242889" y="810136"/>
          <a:ext cx="8502650" cy="5948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4842"/>
                <a:gridCol w="982639"/>
                <a:gridCol w="2142699"/>
                <a:gridCol w="2281940"/>
                <a:gridCol w="170053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Project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Launch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Pricing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Outcomes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err="1" smtClean="0">
                          <a:solidFill>
                            <a:schemeClr val="tx1"/>
                          </a:solidFill>
                        </a:rPr>
                        <a:t>Wazi</a:t>
                      </a:r>
                      <a:r>
                        <a:rPr lang="en-US" sz="1200" dirty="0" smtClean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US" sz="1200" dirty="0" err="1" smtClean="0">
                          <a:solidFill>
                            <a:schemeClr val="tx1"/>
                          </a:solidFill>
                        </a:rPr>
                        <a:t>Zuku</a:t>
                      </a:r>
                      <a:r>
                        <a:rPr lang="en-US" sz="120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200" dirty="0" err="1" smtClean="0">
                          <a:solidFill>
                            <a:schemeClr val="tx1"/>
                          </a:solidFill>
                        </a:rPr>
                        <a:t>wifi</a:t>
                      </a:r>
                      <a:endParaRPr lang="en-US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1200" dirty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sz="1200" dirty="0" err="1" smtClean="0">
                          <a:solidFill>
                            <a:schemeClr val="tx1"/>
                          </a:solidFill>
                        </a:rPr>
                        <a:t>Google+Wan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tx1"/>
                          </a:solidFill>
                        </a:rPr>
                        <a:t>Aug 2011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tx1"/>
                          </a:solidFill>
                        </a:rPr>
                        <a:t>Hotspots at high-end locations around Nairobi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r>
                        <a:rPr lang="en-US" sz="1200" baseline="0" dirty="0" smtClean="0">
                          <a:solidFill>
                            <a:schemeClr val="tx1"/>
                          </a:solidFill>
                        </a:rPr>
                        <a:t> min free, </a:t>
                      </a:r>
                      <a:r>
                        <a:rPr lang="en-US" sz="1200" b="1" baseline="0" dirty="0" smtClean="0">
                          <a:solidFill>
                            <a:schemeClr val="tx1"/>
                          </a:solidFill>
                        </a:rPr>
                        <a:t>50 </a:t>
                      </a:r>
                      <a:r>
                        <a:rPr lang="en-US" sz="1200" b="1" baseline="0" dirty="0" err="1" smtClean="0">
                          <a:solidFill>
                            <a:schemeClr val="tx1"/>
                          </a:solidFill>
                        </a:rPr>
                        <a:t>Ksh</a:t>
                      </a:r>
                      <a:r>
                        <a:rPr lang="en-US" sz="1200" b="1" baseline="0" dirty="0" smtClean="0">
                          <a:solidFill>
                            <a:schemeClr val="tx1"/>
                          </a:solidFill>
                        </a:rPr>
                        <a:t> per device /day, 500 </a:t>
                      </a:r>
                      <a:r>
                        <a:rPr lang="en-US" sz="1200" b="1" baseline="0" dirty="0" err="1" smtClean="0">
                          <a:solidFill>
                            <a:schemeClr val="tx1"/>
                          </a:solidFill>
                        </a:rPr>
                        <a:t>Ksh</a:t>
                      </a:r>
                      <a:r>
                        <a:rPr lang="en-US" sz="1200" b="1" baseline="0" dirty="0" smtClean="0">
                          <a:solidFill>
                            <a:schemeClr val="tx1"/>
                          </a:solidFill>
                        </a:rPr>
                        <a:t> per device /mo.</a:t>
                      </a:r>
                      <a:endParaRPr 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tx1"/>
                          </a:solidFill>
                        </a:rPr>
                        <a:t>Lots of press around launch,</a:t>
                      </a:r>
                      <a:r>
                        <a:rPr lang="en-US" sz="1200" baseline="0" dirty="0" smtClean="0">
                          <a:solidFill>
                            <a:schemeClr val="tx1"/>
                          </a:solidFill>
                        </a:rPr>
                        <a:t> not much since. 90-100 locations listed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tx1"/>
                          </a:solidFill>
                        </a:rPr>
                        <a:t>Argon Telecom </a:t>
                      </a:r>
                      <a:r>
                        <a:rPr lang="en-US" sz="1200" dirty="0" err="1" smtClean="0">
                          <a:solidFill>
                            <a:schemeClr val="tx1"/>
                          </a:solidFill>
                        </a:rPr>
                        <a:t>Kibera</a:t>
                      </a:r>
                      <a:r>
                        <a:rPr lang="en-US" sz="1200" dirty="0" smtClean="0">
                          <a:solidFill>
                            <a:schemeClr val="tx1"/>
                          </a:solidFill>
                        </a:rPr>
                        <a:t> Project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tx1"/>
                          </a:solidFill>
                        </a:rPr>
                        <a:t>Late 2015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tx1"/>
                          </a:solidFill>
                        </a:rPr>
                        <a:t>WAN</a:t>
                      </a:r>
                      <a:r>
                        <a:rPr lang="en-US" sz="1200" baseline="0" dirty="0" smtClean="0">
                          <a:solidFill>
                            <a:schemeClr val="tx1"/>
                          </a:solidFill>
                        </a:rPr>
                        <a:t> in </a:t>
                      </a:r>
                      <a:r>
                        <a:rPr lang="en-US" sz="1200" baseline="0" dirty="0" err="1" smtClean="0">
                          <a:solidFill>
                            <a:schemeClr val="tx1"/>
                          </a:solidFill>
                        </a:rPr>
                        <a:t>Kibera</a:t>
                      </a:r>
                      <a:r>
                        <a:rPr lang="en-US" sz="1200" baseline="0" dirty="0" smtClean="0">
                          <a:solidFill>
                            <a:schemeClr val="tx1"/>
                          </a:solidFill>
                        </a:rPr>
                        <a:t>. Also offering free content. Launching $40 smartphone next year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tx1"/>
                          </a:solidFill>
                        </a:rPr>
                        <a:t>Purchased through scratch</a:t>
                      </a:r>
                      <a:r>
                        <a:rPr lang="en-US" sz="1200" baseline="0" dirty="0" smtClean="0">
                          <a:solidFill>
                            <a:schemeClr val="tx1"/>
                          </a:solidFill>
                        </a:rPr>
                        <a:t> cards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tx1"/>
                          </a:solidFill>
                        </a:rPr>
                        <a:t>Not launched yet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err="1" smtClean="0">
                          <a:solidFill>
                            <a:schemeClr val="tx1"/>
                          </a:solidFill>
                        </a:rPr>
                        <a:t>Gov</a:t>
                      </a:r>
                      <a:r>
                        <a:rPr lang="en-US" sz="1200" dirty="0" smtClean="0">
                          <a:solidFill>
                            <a:schemeClr val="tx1"/>
                          </a:solidFill>
                        </a:rPr>
                        <a:t>-sponsored</a:t>
                      </a:r>
                      <a:r>
                        <a:rPr lang="en-US" sz="1200" baseline="0" dirty="0" smtClean="0">
                          <a:solidFill>
                            <a:schemeClr val="tx1"/>
                          </a:solidFill>
                        </a:rPr>
                        <a:t> N</a:t>
                      </a:r>
                      <a:r>
                        <a:rPr lang="en-US" sz="1200" dirty="0" smtClean="0">
                          <a:solidFill>
                            <a:schemeClr val="tx1"/>
                          </a:solidFill>
                        </a:rPr>
                        <a:t>airobi slum </a:t>
                      </a:r>
                      <a:r>
                        <a:rPr lang="en-US" sz="1200" dirty="0" err="1" smtClean="0">
                          <a:solidFill>
                            <a:schemeClr val="tx1"/>
                          </a:solidFill>
                        </a:rPr>
                        <a:t>wifi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tx1"/>
                          </a:solidFill>
                        </a:rPr>
                        <a:t>Unknown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tx1"/>
                          </a:solidFill>
                        </a:rPr>
                        <a:t>Kenyan </a:t>
                      </a:r>
                      <a:r>
                        <a:rPr lang="en-US" sz="1200" dirty="0" err="1" smtClean="0">
                          <a:solidFill>
                            <a:schemeClr val="tx1"/>
                          </a:solidFill>
                        </a:rPr>
                        <a:t>gov</a:t>
                      </a:r>
                      <a:r>
                        <a:rPr lang="en-US" sz="1200" baseline="0" dirty="0" smtClean="0">
                          <a:solidFill>
                            <a:schemeClr val="tx1"/>
                          </a:solidFill>
                        </a:rPr>
                        <a:t> promised </a:t>
                      </a:r>
                      <a:r>
                        <a:rPr lang="en-US" sz="1200" baseline="0" dirty="0" err="1" smtClean="0">
                          <a:solidFill>
                            <a:schemeClr val="tx1"/>
                          </a:solidFill>
                        </a:rPr>
                        <a:t>wifi</a:t>
                      </a:r>
                      <a:r>
                        <a:rPr lang="en-US" sz="1200" baseline="0" dirty="0" smtClean="0">
                          <a:solidFill>
                            <a:schemeClr val="tx1"/>
                          </a:solidFill>
                        </a:rPr>
                        <a:t> hotspots in </a:t>
                      </a:r>
                      <a:r>
                        <a:rPr lang="en-US" sz="1200" baseline="0" dirty="0" err="1" smtClean="0">
                          <a:solidFill>
                            <a:schemeClr val="tx1"/>
                          </a:solidFill>
                        </a:rPr>
                        <a:t>Kibera</a:t>
                      </a:r>
                      <a:r>
                        <a:rPr lang="en-US" sz="1200" baseline="0" dirty="0" smtClean="0">
                          <a:solidFill>
                            <a:schemeClr val="tx1"/>
                          </a:solidFill>
                        </a:rPr>
                        <a:t> and all Nairobi slums.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tx1"/>
                          </a:solidFill>
                        </a:rPr>
                        <a:t>Free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tx1"/>
                          </a:solidFill>
                        </a:rPr>
                        <a:t>Could </a:t>
                      </a:r>
                      <a:r>
                        <a:rPr lang="en-US" sz="1200" baseline="0" dirty="0" smtClean="0">
                          <a:solidFill>
                            <a:schemeClr val="tx1"/>
                          </a:solidFill>
                        </a:rPr>
                        <a:t>be </a:t>
                      </a:r>
                      <a:r>
                        <a:rPr lang="en-US" sz="1200" baseline="0" dirty="0" err="1" smtClean="0">
                          <a:solidFill>
                            <a:schemeClr val="tx1"/>
                          </a:solidFill>
                        </a:rPr>
                        <a:t>gov</a:t>
                      </a:r>
                      <a:r>
                        <a:rPr lang="en-US" sz="1200" baseline="0" dirty="0" smtClean="0">
                          <a:solidFill>
                            <a:schemeClr val="tx1"/>
                          </a:solidFill>
                        </a:rPr>
                        <a:t> hot air.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tx1"/>
                          </a:solidFill>
                        </a:rPr>
                        <a:t>KRC cyber cafe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err="1" smtClean="0">
                          <a:solidFill>
                            <a:schemeClr val="tx1"/>
                          </a:solidFill>
                        </a:rPr>
                        <a:t>Wifi</a:t>
                      </a:r>
                      <a:r>
                        <a:rPr lang="en-US" sz="1200" dirty="0" smtClean="0">
                          <a:solidFill>
                            <a:schemeClr val="tx1"/>
                          </a:solidFill>
                        </a:rPr>
                        <a:t> offering at KRC cyber café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 smtClean="0">
                          <a:solidFill>
                            <a:schemeClr val="tx1"/>
                          </a:solidFill>
                        </a:rPr>
                        <a:t>150 </a:t>
                      </a:r>
                      <a:r>
                        <a:rPr lang="en-US" sz="1200" b="1" dirty="0" err="1" smtClean="0">
                          <a:solidFill>
                            <a:schemeClr val="tx1"/>
                          </a:solidFill>
                        </a:rPr>
                        <a:t>Ksh</a:t>
                      </a:r>
                      <a:r>
                        <a:rPr lang="en-US" sz="1200" b="1" dirty="0" smtClean="0">
                          <a:solidFill>
                            <a:schemeClr val="tx1"/>
                          </a:solidFill>
                        </a:rPr>
                        <a:t> per week</a:t>
                      </a:r>
                      <a:endParaRPr 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tx1"/>
                          </a:solidFill>
                        </a:rPr>
                        <a:t>Popular, people come to KRC café to work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err="1" smtClean="0">
                          <a:solidFill>
                            <a:schemeClr val="tx1"/>
                          </a:solidFill>
                        </a:rPr>
                        <a:t>Nakuru</a:t>
                      </a:r>
                      <a:r>
                        <a:rPr lang="en-US" sz="1200" dirty="0" smtClean="0">
                          <a:solidFill>
                            <a:schemeClr val="tx1"/>
                          </a:solidFill>
                        </a:rPr>
                        <a:t> County/ Liquid Telecom 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tx1"/>
                          </a:solidFill>
                        </a:rPr>
                        <a:t>Mar 2015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tx1"/>
                          </a:solidFill>
                        </a:rPr>
                        <a:t>Free </a:t>
                      </a:r>
                      <a:r>
                        <a:rPr lang="en-US" sz="1200" dirty="0" err="1" smtClean="0">
                          <a:solidFill>
                            <a:schemeClr val="tx1"/>
                          </a:solidFill>
                        </a:rPr>
                        <a:t>gov</a:t>
                      </a:r>
                      <a:r>
                        <a:rPr lang="en-US" sz="1200" dirty="0" smtClean="0">
                          <a:solidFill>
                            <a:schemeClr val="tx1"/>
                          </a:solidFill>
                        </a:rPr>
                        <a:t>-supported </a:t>
                      </a:r>
                      <a:r>
                        <a:rPr lang="en-US" sz="1200" dirty="0" err="1" smtClean="0">
                          <a:solidFill>
                            <a:schemeClr val="tx1"/>
                          </a:solidFill>
                        </a:rPr>
                        <a:t>wifi</a:t>
                      </a:r>
                      <a:r>
                        <a:rPr lang="en-US" sz="1200" dirty="0" smtClean="0">
                          <a:solidFill>
                            <a:schemeClr val="tx1"/>
                          </a:solidFill>
                        </a:rPr>
                        <a:t> for </a:t>
                      </a:r>
                      <a:r>
                        <a:rPr lang="en-US" sz="1200" dirty="0" err="1" smtClean="0">
                          <a:solidFill>
                            <a:schemeClr val="tx1"/>
                          </a:solidFill>
                        </a:rPr>
                        <a:t>Nakuru</a:t>
                      </a:r>
                      <a:r>
                        <a:rPr lang="en-US" sz="1200" dirty="0" smtClean="0">
                          <a:solidFill>
                            <a:schemeClr val="tx1"/>
                          </a:solidFill>
                        </a:rPr>
                        <a:t> County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tx1"/>
                          </a:solidFill>
                        </a:rPr>
                        <a:t>Free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err="1" smtClean="0">
                          <a:solidFill>
                            <a:schemeClr val="tx1"/>
                          </a:solidFill>
                        </a:rPr>
                        <a:t>Ksh</a:t>
                      </a:r>
                      <a:r>
                        <a:rPr lang="en-US" sz="1200" dirty="0" smtClean="0">
                          <a:solidFill>
                            <a:schemeClr val="tx1"/>
                          </a:solidFill>
                        </a:rPr>
                        <a:t> 300M spent on project, never worked, </a:t>
                      </a:r>
                      <a:r>
                        <a:rPr lang="en-US" sz="1200" dirty="0" err="1" smtClean="0">
                          <a:solidFill>
                            <a:schemeClr val="tx1"/>
                          </a:solidFill>
                        </a:rPr>
                        <a:t>Nakuru</a:t>
                      </a:r>
                      <a:r>
                        <a:rPr lang="en-US" sz="1200" dirty="0" smtClean="0">
                          <a:solidFill>
                            <a:schemeClr val="tx1"/>
                          </a:solidFill>
                        </a:rPr>
                        <a:t> county sued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tx1"/>
                          </a:solidFill>
                        </a:rPr>
                        <a:t>Google/</a:t>
                      </a:r>
                      <a:r>
                        <a:rPr lang="en-US" sz="1200" dirty="0" err="1" smtClean="0">
                          <a:solidFill>
                            <a:schemeClr val="tx1"/>
                          </a:solidFill>
                        </a:rPr>
                        <a:t>Roke</a:t>
                      </a:r>
                      <a:r>
                        <a:rPr lang="en-US" sz="120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200" dirty="0" err="1" smtClean="0">
                          <a:solidFill>
                            <a:schemeClr val="tx1"/>
                          </a:solidFill>
                        </a:rPr>
                        <a:t>wifi</a:t>
                      </a:r>
                      <a:r>
                        <a:rPr lang="en-US" sz="1200" dirty="0" smtClean="0">
                          <a:solidFill>
                            <a:schemeClr val="tx1"/>
                          </a:solidFill>
                        </a:rPr>
                        <a:t> in Kampala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tx1"/>
                          </a:solidFill>
                        </a:rPr>
                        <a:t>2015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err="1" smtClean="0">
                          <a:solidFill>
                            <a:schemeClr val="tx1"/>
                          </a:solidFill>
                        </a:rPr>
                        <a:t>Roke</a:t>
                      </a:r>
                      <a:r>
                        <a:rPr lang="en-US" sz="1200" dirty="0" smtClean="0">
                          <a:solidFill>
                            <a:schemeClr val="tx1"/>
                          </a:solidFill>
                        </a:rPr>
                        <a:t> purchases wholesale </a:t>
                      </a:r>
                      <a:r>
                        <a:rPr lang="en-US" sz="1200" dirty="0" err="1" smtClean="0">
                          <a:solidFill>
                            <a:schemeClr val="tx1"/>
                          </a:solidFill>
                        </a:rPr>
                        <a:t>wifi</a:t>
                      </a:r>
                      <a:r>
                        <a:rPr lang="en-US" sz="1200" baseline="0" dirty="0" smtClean="0">
                          <a:solidFill>
                            <a:schemeClr val="tx1"/>
                          </a:solidFill>
                        </a:rPr>
                        <a:t> bandwidth from Google, offers in high-traffic areas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tx1"/>
                          </a:solidFill>
                        </a:rPr>
                        <a:t>Limited free service for passers-by, but seems to be supported by paid business customers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tx1"/>
                          </a:solidFill>
                        </a:rPr>
                        <a:t>Seems to be operating successfully</a:t>
                      </a:r>
                      <a:r>
                        <a:rPr lang="en-US" sz="1200" baseline="0" dirty="0" smtClean="0">
                          <a:solidFill>
                            <a:schemeClr val="tx1"/>
                          </a:solidFill>
                        </a:rPr>
                        <a:t> in several high-end locations in Kampala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tx1"/>
                          </a:solidFill>
                        </a:rPr>
                        <a:t>MTN hotspots Kampala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tx1"/>
                          </a:solidFill>
                        </a:rPr>
                        <a:t>Early 2013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tx1"/>
                          </a:solidFill>
                        </a:rPr>
                        <a:t>65 hotspots in locations around Uganda; seemingly</a:t>
                      </a:r>
                      <a:r>
                        <a:rPr lang="en-US" sz="1200" baseline="0" dirty="0" smtClean="0">
                          <a:solidFill>
                            <a:schemeClr val="tx1"/>
                          </a:solidFill>
                        </a:rPr>
                        <a:t> high-end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tx1"/>
                          </a:solidFill>
                        </a:rPr>
                        <a:t>Purchase MTN</a:t>
                      </a:r>
                      <a:r>
                        <a:rPr lang="en-US" sz="1200" baseline="0" dirty="0" smtClean="0">
                          <a:solidFill>
                            <a:schemeClr val="tx1"/>
                          </a:solidFill>
                        </a:rPr>
                        <a:t> bundles through portal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tx1"/>
                          </a:solidFill>
                        </a:rPr>
                        <a:t>Technical</a:t>
                      </a:r>
                      <a:r>
                        <a:rPr lang="en-US" sz="1200" baseline="0" dirty="0" smtClean="0">
                          <a:solidFill>
                            <a:schemeClr val="tx1"/>
                          </a:solidFill>
                        </a:rPr>
                        <a:t> issues, most users said they could not connect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err="1" smtClean="0">
                          <a:solidFill>
                            <a:schemeClr val="tx1"/>
                          </a:solidFill>
                        </a:rPr>
                        <a:t>Uhuruone</a:t>
                      </a:r>
                      <a:r>
                        <a:rPr lang="en-US" sz="1200" baseline="0" dirty="0" smtClean="0">
                          <a:solidFill>
                            <a:schemeClr val="tx1"/>
                          </a:solidFill>
                        </a:rPr>
                        <a:t> (Dar </a:t>
                      </a:r>
                      <a:r>
                        <a:rPr lang="en-US" sz="1200" baseline="0" dirty="0" err="1" smtClean="0">
                          <a:solidFill>
                            <a:schemeClr val="tx1"/>
                          </a:solidFill>
                        </a:rPr>
                        <a:t>es</a:t>
                      </a:r>
                      <a:r>
                        <a:rPr lang="en-US" sz="1200" baseline="0" dirty="0" smtClean="0">
                          <a:solidFill>
                            <a:schemeClr val="tx1"/>
                          </a:solidFill>
                        </a:rPr>
                        <a:t> Salaam)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tx1"/>
                          </a:solidFill>
                        </a:rPr>
                        <a:t>2010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tx1"/>
                          </a:solidFill>
                        </a:rPr>
                        <a:t>Network</a:t>
                      </a:r>
                      <a:r>
                        <a:rPr lang="en-US" sz="1200" baseline="0" dirty="0" smtClean="0">
                          <a:solidFill>
                            <a:schemeClr val="tx1"/>
                          </a:solidFill>
                        </a:rPr>
                        <a:t> of hotspots covering large portions of Dar. Unlimited service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>
                          <a:solidFill>
                            <a:schemeClr val="tx1"/>
                          </a:solidFill>
                        </a:rPr>
                        <a:t>Vouchers for ~$0.50/</a:t>
                      </a:r>
                      <a:r>
                        <a:rPr lang="en-US" sz="1200" dirty="0" err="1" smtClean="0">
                          <a:solidFill>
                            <a:schemeClr val="tx1"/>
                          </a:solidFill>
                        </a:rPr>
                        <a:t>ht</a:t>
                      </a:r>
                      <a:r>
                        <a:rPr lang="en-US" sz="1200" dirty="0" smtClean="0">
                          <a:solidFill>
                            <a:schemeClr val="tx1"/>
                          </a:solidFill>
                        </a:rPr>
                        <a:t>, $1.40 /day, $18.50 /mo. Also SME ($75-150</a:t>
                      </a:r>
                      <a:r>
                        <a:rPr lang="en-US" sz="1200" baseline="0" dirty="0" smtClean="0">
                          <a:solidFill>
                            <a:schemeClr val="tx1"/>
                          </a:solidFill>
                        </a:rPr>
                        <a:t> /mo.) and enterprise plans</a:t>
                      </a:r>
                      <a:endParaRPr lang="en-US" sz="1200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tx1"/>
                          </a:solidFill>
                        </a:rPr>
                        <a:t>Successful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err="1" smtClean="0">
                          <a:solidFill>
                            <a:schemeClr val="tx1"/>
                          </a:solidFill>
                        </a:rPr>
                        <a:t>Ko-kasi</a:t>
                      </a:r>
                      <a:r>
                        <a:rPr lang="en-US" sz="1200" dirty="0" smtClean="0">
                          <a:solidFill>
                            <a:schemeClr val="tx1"/>
                          </a:solidFill>
                        </a:rPr>
                        <a:t> Hotspot (SA)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tx1"/>
                          </a:solidFill>
                        </a:rPr>
                        <a:t>2015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tx1"/>
                          </a:solidFill>
                        </a:rPr>
                        <a:t>Hotspot business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tx1"/>
                          </a:solidFill>
                        </a:rPr>
                        <a:t>50 Mb/day free, $3.00</a:t>
                      </a:r>
                      <a:r>
                        <a:rPr lang="en-US" sz="1200" baseline="0" dirty="0" smtClean="0">
                          <a:solidFill>
                            <a:schemeClr val="tx1"/>
                          </a:solidFill>
                        </a:rPr>
                        <a:t> per day unlimited. Sell vouchers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tx1"/>
                          </a:solidFill>
                        </a:rPr>
                        <a:t>150-200 connections per day in 2 townships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3" name="Rectangle 2"/>
          <p:cNvSpPr/>
          <p:nvPr/>
        </p:nvSpPr>
        <p:spPr>
          <a:xfrm>
            <a:off x="5622387" y="3367240"/>
            <a:ext cx="1461291" cy="44819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WTP seems to be ~500-600 per month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 flipH="1" flipV="1">
            <a:off x="5322627" y="3367240"/>
            <a:ext cx="295542" cy="2240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 flipV="1">
            <a:off x="5618169" y="1637731"/>
            <a:ext cx="734863" cy="17295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469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/>
          <p:cNvSpPr/>
          <p:nvPr/>
        </p:nvSpPr>
        <p:spPr>
          <a:xfrm>
            <a:off x="242455" y="181738"/>
            <a:ext cx="8506692" cy="408709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smtClean="0">
                <a:solidFill>
                  <a:schemeClr val="tx1"/>
                </a:solidFill>
              </a:rPr>
              <a:t>Potential Partnership Models</a:t>
            </a:r>
          </a:p>
        </p:txBody>
      </p:sp>
      <p:sp>
        <p:nvSpPr>
          <p:cNvPr id="4" name="Rectangle 3"/>
          <p:cNvSpPr/>
          <p:nvPr/>
        </p:nvSpPr>
        <p:spPr>
          <a:xfrm>
            <a:off x="161639" y="873300"/>
            <a:ext cx="5516781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z="1600" b="1" dirty="0" smtClean="0"/>
              <a:t>Would be difficult for SCE to operate a </a:t>
            </a:r>
            <a:r>
              <a:rPr lang="en-US" sz="1600" b="1" dirty="0" err="1" smtClean="0"/>
              <a:t>wifi</a:t>
            </a:r>
            <a:r>
              <a:rPr lang="en-US" sz="1600" b="1" dirty="0" smtClean="0"/>
              <a:t> WAN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sz="1600" dirty="0" smtClean="0"/>
              <a:t>Massive incremental hardware, capabilities investment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sz="1600" dirty="0" smtClean="0"/>
              <a:t>Fuel Point locations not necessarily best hotspot locations – </a:t>
            </a:r>
            <a:r>
              <a:rPr lang="en-US" sz="1600" dirty="0" err="1" smtClean="0"/>
              <a:t>Wifi</a:t>
            </a:r>
            <a:r>
              <a:rPr lang="en-US" sz="1600" dirty="0" smtClean="0"/>
              <a:t> hardware may be separate from FPs</a:t>
            </a:r>
          </a:p>
          <a:p>
            <a:pPr fontAlgn="base"/>
            <a:endParaRPr lang="en-US" sz="1600" dirty="0" smtClean="0"/>
          </a:p>
          <a:p>
            <a:pPr fontAlgn="base"/>
            <a:r>
              <a:rPr lang="en-US" sz="1600" b="1" dirty="0" smtClean="0"/>
              <a:t>“Mobile data arbitrage” model reselling connectivity over 3G/4G routers a possibility</a:t>
            </a:r>
            <a:endParaRPr lang="en-US" sz="1600" b="1" dirty="0"/>
          </a:p>
          <a:p>
            <a:pPr fontAlgn="base"/>
            <a:endParaRPr lang="en-US" sz="1600" b="1" dirty="0" smtClean="0"/>
          </a:p>
          <a:p>
            <a:pPr fontAlgn="base"/>
            <a:r>
              <a:rPr lang="en-US" sz="1600" b="1" dirty="0" smtClean="0"/>
              <a:t>Could also partner with WISP interested in building </a:t>
            </a:r>
            <a:r>
              <a:rPr lang="en-US" sz="1600" b="1" dirty="0" err="1" smtClean="0"/>
              <a:t>wifi</a:t>
            </a:r>
            <a:r>
              <a:rPr lang="en-US" sz="1600" b="1" dirty="0" smtClean="0"/>
              <a:t> WAN. What can SCE offer an ISP partner?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sz="1600" dirty="0" smtClean="0"/>
              <a:t>Anchor client – SCE pays a set amount per month at a lower rate per GB than </a:t>
            </a:r>
            <a:r>
              <a:rPr lang="en-US" sz="1600" dirty="0" err="1" smtClean="0"/>
              <a:t>telcos</a:t>
            </a:r>
            <a:r>
              <a:rPr lang="en-US" sz="1600" dirty="0" smtClean="0"/>
              <a:t>, subsidizes low-cost consumer offering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sz="1600" dirty="0" smtClean="0"/>
              <a:t>CRM – Integrate SCE back end with ISP partner to handle payments. Avoids voucher systems set up by man existing projects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sz="1600" dirty="0" smtClean="0"/>
              <a:t>Infrastructure </a:t>
            </a:r>
            <a:r>
              <a:rPr lang="en-US" sz="1600" dirty="0"/>
              <a:t>–  Depending on network architecture and AP specs, FP could host </a:t>
            </a:r>
            <a:r>
              <a:rPr lang="en-US" sz="1600" dirty="0" err="1"/>
              <a:t>wifi</a:t>
            </a:r>
            <a:r>
              <a:rPr lang="en-US" sz="1600" dirty="0"/>
              <a:t> equipment. Initial exploration with Google indicated that infrastructure synergies may be </a:t>
            </a:r>
            <a:r>
              <a:rPr lang="en-US" sz="1600" dirty="0" smtClean="0"/>
              <a:t>limited, and site selection criteria is quite different</a:t>
            </a:r>
          </a:p>
        </p:txBody>
      </p:sp>
      <p:sp>
        <p:nvSpPr>
          <p:cNvPr id="2" name="AutoShape 6" descr="data:image/jpeg;base64,/9j/4AAQSkZJRgABAQAAAQABAAD/2wCEAAkGBxQQDxQPDxQQDw8VDxUQEA8NFBAPDxQPFxQXFhYVFBQYHCggGBolHBUUIT0hJSkrLy4uFx8zODMsNygtLisBCgoKDg0OFRAQGy0lHCQuMiwsLDQsLCwsLywsNDcsNCwvLCwsLCwtLCwsNSwsLCwsLCwsLCwsLCwsLSwsLCwsLP/AABEIAIAAgAMBEQACEQEDEQH/xAAbAAACAwEBAQAAAAAAAAAAAAACAwEFBgAEB//EADwQAAIBAgQDBAgEAgsAAAAAAAECAAMRBAYSIQUxQRMiUWEHMnFygZGhsRQkNMEj4RYlMzVCU3N0ssLR/8QAGwEBAQADAQEBAAAAAAAAAAAAAAECAwQFBgf/xAAzEQACAgEBBQUGBgMBAAAAAAAAAQIDEQQFEiExQRMiM1FxIzJhgZHBBhVSoeHwFLHRU//aAAwDAQACEQMRAD8Aw4WfSnjZDCwTIYWCBBYJkMLBMkhYGSdEEyTpgZO0wMkaIGSNEFyQUgZBKwXIJWCgFYLkArBcjVWDEMLBMjAsEyEFgmQgsEyEFgmSdMDJOmBk7TAyRpgZI0wMkFYLkErAyAVguQCsGQDLBRoWDHIYWCZGBYJkILBAgsECCwTJOmBknTITJ2mUZO0wXJBWBkErBQSsDIBWC5AKwXIDLBlkYqwYjFWCBhYIGFkIEFgmQgsEyFpgmTtMoydpkGTtMDJGmC5BKwASspcgFZCgFZTIWywUYqwYjFWCDAshBhTeCMkLBAgsEC0wQhrAXN/gGb6ASNpLLKk5PCOSxFxe3mGX6EXhNNZQknF4aJ0zJEyQu5Owte3nPkL9r6lzluyws8jsjVHHIccPceHmJdPt26uXtu9H916FlQmuHAChgXqVRRUd8m2/IeJPlPprtVTTQ9RN9xLOfP0NNVU7LFXFd5mqw2V6KLZx2rdWbb5DpPz3V/irW2zzT3I9EuL+Z9Zp9i6eEfad5+Z5uL8Aoii7IuhlUsCPLoZv2R+ItbPV11XS3oyePr1MddsnTqiUq1hriYwifobWHg+TTGKsgHU0hkPfRwZLA9Ofw6zW5magKejY/GZJmuSwCFmRgEFgmQtMEybj0WKO0xGw1BadjbcA6+vhPM2hzierszlM8XpKH51f9EfebNn+5P1Rr2l78PRmU0z0EedkKnTsduR3B+958LtLSy01sk/dbyn04no1TU1wLLD0bzyZWJdTekezLtK2NcHmKO3z3nq7Sk3sGl9N5fT/AIb9l4Wtl6GoqLPjG15n1aZQ5mxq06LJca3BVV62PMmfQfhrZ09Tq43Y7kOOfj0SPM2vrY00OvPelwS+5gys/Tm8nxyG0wOoPwkBY4KipI71veBP1E1zbRnBJm84HwEVk2IFh61r8+k8y25xZ6ddKkjsXkF29Wsg9qN/7LDWtdDGehUuTKXi2S6uHVXarSfVUWmqqrL3m5EknlOiGujJ8YnLZs+UVwkhvGslPhsOa/arVK71EClRbxU3kp1u/Pdawny/kX6Ds695Sy1z/g8OX8t1MbqNNkpop0lnBa7eAAIm7UapUtLGWaNNpJXpyzhGqyPww4XF4qizByEo99RpBvr6Tg1NvaxjLGOaPR0lPYznDOeTKvPeGatxFKVManakAoJtc7nnN2imoVzlLllGjXwlZbXGPPDKevlvEU6lOlUQIajaEcsDT1c7E9PZOlautxlJdOhyvRWqUYvr1PZx/KFTB0RX7VagBAcBStieRG/KaatVG99nOKw+XU3X6J0w34yzjn/AnL2XcRjENSlUSlTDadTgtdhzAAImq+vSVPddSbJp6Lbo729hFfiuHPQxT0u0/iU92qrdbnyF52V9nfThxW6+GOhzaly0s+fFdfURiMfWW/8AFczX+UaH/wAomC2tqP1P6lYz6iWJLH/EWuT9ek7FBQSjFJLolwQjZ2nezli2EGaCUQQ9mGq6Tcc/HrMZRyWMsGm4Xx+pSUlW06m0X2Px+s4rNNGTO2vVuKNjk2viKyNXruWpsbUkIA2HNth1nDqIQhLdj05nfppznHfl15FBnjinbYqlhE9SnVRnt1q6hYfAX+c6dNXu1TsflhHJqrd66upeeX9jVZw/Q1vc/cTjp8SPqd17xXL0Kb0ZLahV863/AFE6toeKcezPA+ZYcH/vLGe5R+zTRLwo+rOmPjz9F9wqvBWfiYxTWFJKICb7mpv08ADIrMVOC6srpzcrH0TX1PDnPFhq+Ewym7fiVqsBzAXYX8L6vpM6I9yyfRL9zVqJrtKq1zbz8kj258/QVPav/ITHTeLE2at+xn6Hk9Gv6Nv9w/2Wbdd4zNOzvARi82sfx2II56tgOtgPrO/QvFS9WeXtSDna18EZnEYi87zyVE8tCpZx53BklyOmrgz1sJqOklRAHKIMclvwLhhxdZMOLhT36pHROR+fKaL7eyg5deSN+np7aah05v8AvxPp/HuJLgcLqQbgdnRRQTdrWAsOk8eqt2zUcnt3Wqqtyxy5I+YcLVmxFNmDkmuGd2VgLk8ySJ62olCNMoxa5cEeJpozlfCck+eW8H03OSM2BqhQSdI2G5tcXnladpWRyezqk3TNLyKr0bf2FU2Nu22JBF+6OU36/wAX5HNszwPme3g5/rLGe5R+zTTLwo+rOiHjz9F9zQE3uL726cxNB0nzduFVMPxOktZmqB6utazc39vmNtp6btjPSyUVhrp9zx1TOvWwcnlPOH8uRqM+qTgX0gnvKTbfu33M5NK0ro5O7WpuiWDzejcfk2O9jiHIuCLiw3Ez13jM17O8CJi82j8/X98fad+j8FfM83XeO/RGfqYVSbkH4G0695nHuoWuFVTqAN+lzeG2zNJLkSwkMjlEBjlEGLNXkrMFLB9oKytd2BFRACdIFtBHtufjOHWaedji4fQ79Dqa6lJT4ZfP7GpOecKf8w+1P5zi/wAK79P+ju/MNP8Aq/2VeY820q2HNHDioGYjvEBVABvfn5Tdp9HNTTmsJHPqdoVutqt5b/YsuG52osg/EXo1LWa4LIT4gia56G1PEVleZthtKhxzJ4fkTUzrh0IWmlR06tTVQo9gJF4jobccsCW0qE1xyV/CszUhia9eqppCoEVAO8xC6t28DuJss0dqhGMeP2NVW0KXOUpd3ovj9DyY3MlscMVhwSmgU3Ru7rUHp5+E2V6NupqfCXT+/E027RSvUq+Mevx9PQtuL5iwlejuzdqpFSmuk61qDl5TRDS3p8jqnrtNJe96eo/BZzw70x25NF7WdGBYX62I5iSWitTaSyvMyhtGhxTbw/IB87YamQiJUamB61NVCDyAJEi0VuOQe0aM8/mYTjeO/EYh64Xsw1rLe526nznqaep1VqLeTyNTcrrHNLBXMJuNIphBkKYQZI5YDGrBiNWDEasGIxYIxiwQOCHQQdgtPa0+0Gqmaih1OwKk2/eYzzuvd5mde7vx3uKzxNBissALVqAuCMRppUVtp7HWF369ed5xx1bzFfDi/iejPQrEpJ9eC+GfqePHcPph8aKSoEo9kKfrXUkkPp3626zZCyWKt58XnJqtqhvXbi4Rxj+Ds04NaHarSwQCKg04sdodNwLtflcSaabnuuU+PlwMtXWq95Rq4fq4lXmLCCjiqlJFVFW1lS+kAjz3m6ibnWpM06mChbKKWCqabTSLaDIS0GSOWAxqwYsasEY1YMRiwYjBBAoIdAIP7g/I3gGp/pd+ZSv2baRQNJ01C5YsG1D4j6zh/wAL2bjnrk9T8x9qp7vDGCko8R0piVKlmrkEG9tPfZrH5/SdLry4PPunFG7EbU173/ci8wcROJqOymolNgoFNmJXYDe3KKKlXFJ8/Mupud0pNZSfTIvjuPGIxD1gpQNbusbnYWlpr7OCiW+1W2OaWMlY02GsU0GQpoMkQsBjVgjGrBiNWDEYsGIwQQKCHQDoB0AEwUBoKLaDIU0FFNBkKaDJAoYKxqmDEapgxGLBBqmDEMGCBgwQmCHQCLwUEmCi2MFAYwUUxgyFNBRTQZIBTBRqmCDVMGLGKYMRimCBgwQMGCE3gh14LggmACTBQCYKLYwUWxgopjBkKYwZC1MFGqYINUwYjFaCBgwYhhoIEGghOqATqgEFoGAS0FAJgoDGCi2MGQpjBRTGDJH/2Q=="/>
          <p:cNvSpPr>
            <a:spLocks noChangeAspect="1" noChangeArrowheads="1"/>
          </p:cNvSpPr>
          <p:nvPr/>
        </p:nvSpPr>
        <p:spPr bwMode="auto">
          <a:xfrm>
            <a:off x="155575" y="-731838"/>
            <a:ext cx="1524000" cy="152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0" descr="data:image/jpeg;base64,/9j/4AAQSkZJRgABAQAAAQABAAD/2wCEAAkGBxQQDxQPDxQQDw8VDxUQEA8NFBAPDxQPFxQXFhYVFBQYHCggGBolHBUUIT0hJSkrLy4uFx8zODMsNygtLisBCgoKDg0OFRAQGy0lHCQuMiwsLDQsLCwsLywsNDcsNCwvLCwsLCwtLCwsNSwsLCwsLCwsLCwsLCwsLSwsLCwsLP/AABEIAIAAgAMBEQACEQEDEQH/xAAbAAACAwEBAQAAAAAAAAAAAAACAwEFBgAEB//EADwQAAIBAgQDBAgEAgsAAAAAAAECAAMRBAYSIQUxQRMiUWEHMnFygZGhsRQkNMEj4RYlMzVCU3N0ssLR/8QAGwEBAQADAQEBAAAAAAAAAAAAAAECAwQFBgf/xAAzEQACAgEBBQUGBgMBAAAAAAAAAQIDEQQFEiExQRMiM1FxIzJhgZHBBhVSoeHwFLHRU//aAAwDAQACEQMRAD8Aw4WfSnjZDCwTIYWCBBYJkMLBMkhYGSdEEyTpgZO0wMkaIGSNEFyQUgZBKwXIJWCgFYLkArBcjVWDEMLBMjAsEyEFgmQgsEyEFgmSdMDJOmBk7TAyRpgZI0wMkFYLkErAyAVguQCsGQDLBRoWDHIYWCZGBYJkILBAgsECCwTJOmBknTITJ2mUZO0wXJBWBkErBQSsDIBWC5AKwXIDLBlkYqwYjFWCBhYIGFkIEFgmQgsEyFpgmTtMoydpkGTtMDJGmC5BKwASspcgFZCgFZTIWywUYqwYjFWCDAshBhTeCMkLBAgsEC0wQhrAXN/gGb6ASNpLLKk5PCOSxFxe3mGX6EXhNNZQknF4aJ0zJEyQu5Owte3nPkL9r6lzluyws8jsjVHHIccPceHmJdPt26uXtu9H916FlQmuHAChgXqVRRUd8m2/IeJPlPprtVTTQ9RN9xLOfP0NNVU7LFXFd5mqw2V6KLZx2rdWbb5DpPz3V/irW2zzT3I9EuL+Z9Zp9i6eEfad5+Z5uL8Aoii7IuhlUsCPLoZv2R+ItbPV11XS3oyePr1MddsnTqiUq1hriYwifobWHg+TTGKsgHU0hkPfRwZLA9Ofw6zW5magKejY/GZJmuSwCFmRgEFgmQtMEybj0WKO0xGw1BadjbcA6+vhPM2hzierszlM8XpKH51f9EfebNn+5P1Rr2l78PRmU0z0EedkKnTsduR3B+958LtLSy01sk/dbyn04no1TU1wLLD0bzyZWJdTekezLtK2NcHmKO3z3nq7Sk3sGl9N5fT/AIb9l4Wtl6GoqLPjG15n1aZQ5mxq06LJca3BVV62PMmfQfhrZ09Tq43Y7kOOfj0SPM2vrY00OvPelwS+5gys/Tm8nxyG0wOoPwkBY4KipI71veBP1E1zbRnBJm84HwEVk2IFh61r8+k8y25xZ6ddKkjsXkF29Wsg9qN/7LDWtdDGehUuTKXi2S6uHVXarSfVUWmqqrL3m5EknlOiGujJ8YnLZs+UVwkhvGslPhsOa/arVK71EClRbxU3kp1u/Pdawny/kX6Ds695Sy1z/g8OX8t1MbqNNkpop0lnBa7eAAIm7UapUtLGWaNNpJXpyzhGqyPww4XF4qizByEo99RpBvr6Tg1NvaxjLGOaPR0lPYznDOeTKvPeGatxFKVManakAoJtc7nnN2imoVzlLllGjXwlZbXGPPDKevlvEU6lOlUQIajaEcsDT1c7E9PZOlautxlJdOhyvRWqUYvr1PZx/KFTB0RX7VagBAcBStieRG/KaatVG99nOKw+XU3X6J0w34yzjn/AnL2XcRjENSlUSlTDadTgtdhzAAImq+vSVPddSbJp6Lbo729hFfiuHPQxT0u0/iU92qrdbnyF52V9nfThxW6+GOhzaly0s+fFdfURiMfWW/8AFczX+UaH/wAomC2tqP1P6lYz6iWJLH/EWuT9ek7FBQSjFJLolwQjZ2nezli2EGaCUQQ9mGq6Tcc/HrMZRyWMsGm4Xx+pSUlW06m0X2Px+s4rNNGTO2vVuKNjk2viKyNXruWpsbUkIA2HNth1nDqIQhLdj05nfppznHfl15FBnjinbYqlhE9SnVRnt1q6hYfAX+c6dNXu1TsflhHJqrd66upeeX9jVZw/Q1vc/cTjp8SPqd17xXL0Kb0ZLahV863/AFE6toeKcezPA+ZYcH/vLGe5R+zTRLwo+rOmPjz9F9wqvBWfiYxTWFJKICb7mpv08ADIrMVOC6srpzcrH0TX1PDnPFhq+Ewym7fiVqsBzAXYX8L6vpM6I9yyfRL9zVqJrtKq1zbz8kj258/QVPav/ITHTeLE2at+xn6Hk9Gv6Nv9w/2Wbdd4zNOzvARi82sfx2II56tgOtgPrO/QvFS9WeXtSDna18EZnEYi87zyVE8tCpZx53BklyOmrgz1sJqOklRAHKIMclvwLhhxdZMOLhT36pHROR+fKaL7eyg5deSN+np7aah05v8AvxPp/HuJLgcLqQbgdnRRQTdrWAsOk8eqt2zUcnt3Wqqtyxy5I+YcLVmxFNmDkmuGd2VgLk8ySJ62olCNMoxa5cEeJpozlfCck+eW8H03OSM2BqhQSdI2G5tcXnladpWRyezqk3TNLyKr0bf2FU2Nu22JBF+6OU36/wAX5HNszwPme3g5/rLGe5R+zTTLwo+rOiHjz9F9zQE3uL726cxNB0nzduFVMPxOktZmqB6utazc39vmNtp6btjPSyUVhrp9zx1TOvWwcnlPOH8uRqM+qTgX0gnvKTbfu33M5NK0ro5O7WpuiWDzejcfk2O9jiHIuCLiw3Ez13jM17O8CJi82j8/X98fad+j8FfM83XeO/RGfqYVSbkH4G0695nHuoWuFVTqAN+lzeG2zNJLkSwkMjlEBjlEGLNXkrMFLB9oKytd2BFRACdIFtBHtufjOHWaedji4fQ79Dqa6lJT4ZfP7GpOecKf8w+1P5zi/wAK79P+ju/MNP8Aq/2VeY820q2HNHDioGYjvEBVABvfn5Tdp9HNTTmsJHPqdoVutqt5b/YsuG52osg/EXo1LWa4LIT4gia56G1PEVleZthtKhxzJ4fkTUzrh0IWmlR06tTVQo9gJF4jobccsCW0qE1xyV/CszUhia9eqppCoEVAO8xC6t28DuJss0dqhGMeP2NVW0KXOUpd3ovj9DyY3MlscMVhwSmgU3Ru7rUHp5+E2V6NupqfCXT+/E027RSvUq+Mevx9PQtuL5iwlejuzdqpFSmuk61qDl5TRDS3p8jqnrtNJe96eo/BZzw70x25NF7WdGBYX62I5iSWitTaSyvMyhtGhxTbw/IB87YamQiJUamB61NVCDyAJEi0VuOQe0aM8/mYTjeO/EYh64Xsw1rLe526nznqaep1VqLeTyNTcrrHNLBXMJuNIphBkKYQZI5YDGrBiNWDEasGIxYIxiwQOCHQQdgtPa0+0Gqmaih1OwKk2/eYzzuvd5mde7vx3uKzxNBissALVqAuCMRppUVtp7HWF369ed5xx1bzFfDi/iejPQrEpJ9eC+GfqePHcPph8aKSoEo9kKfrXUkkPp3626zZCyWKt58XnJqtqhvXbi4Rxj+Ds04NaHarSwQCKg04sdodNwLtflcSaabnuuU+PlwMtXWq95Rq4fq4lXmLCCjiqlJFVFW1lS+kAjz3m6ibnWpM06mChbKKWCqabTSLaDIS0GSOWAxqwYsasEY1YMRiwYjBBAoIdAIP7g/I3gGp/pd+ZSv2baRQNJ01C5YsG1D4j6zh/wAL2bjnrk9T8x9qp7vDGCko8R0piVKlmrkEG9tPfZrH5/SdLry4PPunFG7EbU173/ci8wcROJqOymolNgoFNmJXYDe3KKKlXFJ8/Mupud0pNZSfTIvjuPGIxD1gpQNbusbnYWlpr7OCiW+1W2OaWMlY02GsU0GQpoMkQsBjVgjGrBiNWDEYsGIwQQKCHQDoB0AEwUBoKLaDIU0FFNBkKaDJAoYKxqmDEapgxGLBBqmDEMGCBgwQmCHQCLwUEmCi2MFAYwUUxgyFNBRTQZIBTBRqmCDVMGLGKYMRimCBgwQMGCE3gh14LggmACTBQCYKLYwUWxgopjBkKYwZC1MFGqYINUwYjFaCBgwYhhoIEGghOqATqgEFoGAS0FAJgoDGCi2MGQpjBRTGDJH/2Q=="/>
          <p:cNvSpPr>
            <a:spLocks noChangeAspect="1" noChangeArrowheads="1"/>
          </p:cNvSpPr>
          <p:nvPr/>
        </p:nvSpPr>
        <p:spPr bwMode="auto">
          <a:xfrm>
            <a:off x="307975" y="-579438"/>
            <a:ext cx="1524000" cy="152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2" descr="data:image/jpeg;base64,/9j/4AAQSkZJRgABAQAAAQABAAD/2wCEAAkGBxQQDxQPDxQQDw8VDxUQEA8NFBAPDxQPFxQXFhYVFBQYHCggGBolHBUUIT0hJSkrLy4uFx8zODMsNygtLisBCgoKDg0OFRAQGy0lHCQuMiwsLDQsLCwsLywsNDcsNCwvLCwsLCwtLCwsNSwsLCwsLCwsLCwsLCwsLSwsLCwsLP/AABEIAIAAgAMBEQACEQEDEQH/xAAbAAACAwEBAQAAAAAAAAAAAAACAwEFBgAEB//EADwQAAIBAgQDBAgEAgsAAAAAAAECAAMRBAYSIQUxQRMiUWEHMnFygZGhsRQkNMEj4RYlMzVCU3N0ssLR/8QAGwEBAQADAQEBAAAAAAAAAAAAAAECAwQFBgf/xAAzEQACAgEBBQUGBgMBAAAAAAAAAQIDEQQFEiExQRMiM1FxIzJhgZHBBhVSoeHwFLHRU//aAAwDAQACEQMRAD8Aw4WfSnjZDCwTIYWCBBYJkMLBMkhYGSdEEyTpgZO0wMkaIGSNEFyQUgZBKwXIJWCgFYLkArBcjVWDEMLBMjAsEyEFgmQgsEyEFgmSdMDJOmBk7TAyRpgZI0wMkFYLkErAyAVguQCsGQDLBRoWDHIYWCZGBYJkILBAgsECCwTJOmBknTITJ2mUZO0wXJBWBkErBQSsDIBWC5AKwXIDLBlkYqwYjFWCBhYIGFkIEFgmQgsEyFpgmTtMoydpkGTtMDJGmC5BKwASspcgFZCgFZTIWywUYqwYjFWCDAshBhTeCMkLBAgsEC0wQhrAXN/gGb6ASNpLLKk5PCOSxFxe3mGX6EXhNNZQknF4aJ0zJEyQu5Owte3nPkL9r6lzluyws8jsjVHHIccPceHmJdPt26uXtu9H916FlQmuHAChgXqVRRUd8m2/IeJPlPprtVTTQ9RN9xLOfP0NNVU7LFXFd5mqw2V6KLZx2rdWbb5DpPz3V/irW2zzT3I9EuL+Z9Zp9i6eEfad5+Z5uL8Aoii7IuhlUsCPLoZv2R+ItbPV11XS3oyePr1MddsnTqiUq1hriYwifobWHg+TTGKsgHU0hkPfRwZLA9Ofw6zW5magKejY/GZJmuSwCFmRgEFgmQtMEybj0WKO0xGw1BadjbcA6+vhPM2hzierszlM8XpKH51f9EfebNn+5P1Rr2l78PRmU0z0EedkKnTsduR3B+958LtLSy01sk/dbyn04no1TU1wLLD0bzyZWJdTekezLtK2NcHmKO3z3nq7Sk3sGl9N5fT/AIb9l4Wtl6GoqLPjG15n1aZQ5mxq06LJca3BVV62PMmfQfhrZ09Tq43Y7kOOfj0SPM2vrY00OvPelwS+5gys/Tm8nxyG0wOoPwkBY4KipI71veBP1E1zbRnBJm84HwEVk2IFh61r8+k8y25xZ6ddKkjsXkF29Wsg9qN/7LDWtdDGehUuTKXi2S6uHVXarSfVUWmqqrL3m5EknlOiGujJ8YnLZs+UVwkhvGslPhsOa/arVK71EClRbxU3kp1u/Pdawny/kX6Ds695Sy1z/g8OX8t1MbqNNkpop0lnBa7eAAIm7UapUtLGWaNNpJXpyzhGqyPww4XF4qizByEo99RpBvr6Tg1NvaxjLGOaPR0lPYznDOeTKvPeGatxFKVManakAoJtc7nnN2imoVzlLllGjXwlZbXGPPDKevlvEU6lOlUQIajaEcsDT1c7E9PZOlautxlJdOhyvRWqUYvr1PZx/KFTB0RX7VagBAcBStieRG/KaatVG99nOKw+XU3X6J0w34yzjn/AnL2XcRjENSlUSlTDadTgtdhzAAImq+vSVPddSbJp6Lbo729hFfiuHPQxT0u0/iU92qrdbnyF52V9nfThxW6+GOhzaly0s+fFdfURiMfWW/8AFczX+UaH/wAomC2tqP1P6lYz6iWJLH/EWuT9ek7FBQSjFJLolwQjZ2nezli2EGaCUQQ9mGq6Tcc/HrMZRyWMsGm4Xx+pSUlW06m0X2Px+s4rNNGTO2vVuKNjk2viKyNXruWpsbUkIA2HNth1nDqIQhLdj05nfppznHfl15FBnjinbYqlhE9SnVRnt1q6hYfAX+c6dNXu1TsflhHJqrd66upeeX9jVZw/Q1vc/cTjp8SPqd17xXL0Kb0ZLahV863/AFE6toeKcezPA+ZYcH/vLGe5R+zTRLwo+rOmPjz9F9wqvBWfiYxTWFJKICb7mpv08ADIrMVOC6srpzcrH0TX1PDnPFhq+Ewym7fiVqsBzAXYX8L6vpM6I9yyfRL9zVqJrtKq1zbz8kj258/QVPav/ITHTeLE2at+xn6Hk9Gv6Nv9w/2Wbdd4zNOzvARi82sfx2II56tgOtgPrO/QvFS9WeXtSDna18EZnEYi87zyVE8tCpZx53BklyOmrgz1sJqOklRAHKIMclvwLhhxdZMOLhT36pHROR+fKaL7eyg5deSN+np7aah05v8AvxPp/HuJLgcLqQbgdnRRQTdrWAsOk8eqt2zUcnt3Wqqtyxy5I+YcLVmxFNmDkmuGd2VgLk8ySJ62olCNMoxa5cEeJpozlfCck+eW8H03OSM2BqhQSdI2G5tcXnladpWRyezqk3TNLyKr0bf2FU2Nu22JBF+6OU36/wAX5HNszwPme3g5/rLGe5R+zTTLwo+rOiHjz9F9zQE3uL726cxNB0nzduFVMPxOktZmqB6utazc39vmNtp6btjPSyUVhrp9zx1TOvWwcnlPOH8uRqM+qTgX0gnvKTbfu33M5NK0ro5O7WpuiWDzejcfk2O9jiHIuCLiw3Ez13jM17O8CJi82j8/X98fad+j8FfM83XeO/RGfqYVSbkH4G0695nHuoWuFVTqAN+lzeG2zNJLkSwkMjlEBjlEGLNXkrMFLB9oKytd2BFRACdIFtBHtufjOHWaedji4fQ79Dqa6lJT4ZfP7GpOecKf8w+1P5zi/wAK79P+ju/MNP8Aq/2VeY820q2HNHDioGYjvEBVABvfn5Tdp9HNTTmsJHPqdoVutqt5b/YsuG52osg/EXo1LWa4LIT4gia56G1PEVleZthtKhxzJ4fkTUzrh0IWmlR06tTVQo9gJF4jobccsCW0qE1xyV/CszUhia9eqppCoEVAO8xC6t28DuJss0dqhGMeP2NVW0KXOUpd3ovj9DyY3MlscMVhwSmgU3Ru7rUHp5+E2V6NupqfCXT+/E027RSvUq+Mevx9PQtuL5iwlejuzdqpFSmuk61qDl5TRDS3p8jqnrtNJe96eo/BZzw70x25NF7WdGBYX62I5iSWitTaSyvMyhtGhxTbw/IB87YamQiJUamB61NVCDyAJEi0VuOQe0aM8/mYTjeO/EYh64Xsw1rLe526nznqaep1VqLeTyNTcrrHNLBXMJuNIphBkKYQZI5YDGrBiNWDEasGIxYIxiwQOCHQQdgtPa0+0Gqmaih1OwKk2/eYzzuvd5mde7vx3uKzxNBissALVqAuCMRppUVtp7HWF369ed5xx1bzFfDi/iejPQrEpJ9eC+GfqePHcPph8aKSoEo9kKfrXUkkPp3626zZCyWKt58XnJqtqhvXbi4Rxj+Ds04NaHarSwQCKg04sdodNwLtflcSaabnuuU+PlwMtXWq95Rq4fq4lXmLCCjiqlJFVFW1lS+kAjz3m6ibnWpM06mChbKKWCqabTSLaDIS0GSOWAxqwYsasEY1YMRiwYjBBAoIdAIP7g/I3gGp/pd+ZSv2baRQNJ01C5YsG1D4j6zh/wAL2bjnrk9T8x9qp7vDGCko8R0piVKlmrkEG9tPfZrH5/SdLry4PPunFG7EbU173/ci8wcROJqOymolNgoFNmJXYDe3KKKlXFJ8/Mupud0pNZSfTIvjuPGIxD1gpQNbusbnYWlpr7OCiW+1W2OaWMlY02GsU0GQpoMkQsBjVgjGrBiNWDEYsGIwQQKCHQDoB0AEwUBoKLaDIU0FFNBkKaDJAoYKxqmDEapgxGLBBqmDEMGCBgwQmCHQCLwUEmCi2MFAYwUUxgyFNBRTQZIBTBRqmCDVMGLGKYMRimCBgwQMGCE3gh14LggmACTBQCYKLYwUWxgopjBkKYwZC1MFGqYINUwYjFaCBgwYhhoIEGghOqATqgEFoGAS0FAJgoDGCi2MGQpjBRTGDJH/2Q=="/>
          <p:cNvSpPr>
            <a:spLocks noChangeAspect="1" noChangeArrowheads="1"/>
          </p:cNvSpPr>
          <p:nvPr/>
        </p:nvSpPr>
        <p:spPr bwMode="auto">
          <a:xfrm>
            <a:off x="460375" y="-427038"/>
            <a:ext cx="1524000" cy="152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20" descr="https://upload.wikimedia.org/wikipedia/en/e/eb/Safaricom_logo.svg"/>
          <p:cNvSpPr>
            <a:spLocks noChangeAspect="1" noChangeArrowheads="1"/>
          </p:cNvSpPr>
          <p:nvPr/>
        </p:nvSpPr>
        <p:spPr bwMode="auto">
          <a:xfrm>
            <a:off x="155575" y="-998538"/>
            <a:ext cx="6743700" cy="2085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AutoShape 22" descr="https://upload.wikimedia.org/wikipedia/en/e/eb/Safaricom_logo.svg"/>
          <p:cNvSpPr>
            <a:spLocks noChangeAspect="1" noChangeArrowheads="1"/>
          </p:cNvSpPr>
          <p:nvPr/>
        </p:nvSpPr>
        <p:spPr bwMode="auto">
          <a:xfrm>
            <a:off x="307975" y="-846138"/>
            <a:ext cx="6743700" cy="2085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AutoShape 24" descr="https://upload.wikimedia.org/wikipedia/en/e/eb/Safaricom_logo.svg"/>
          <p:cNvSpPr>
            <a:spLocks noChangeAspect="1" noChangeArrowheads="1"/>
          </p:cNvSpPr>
          <p:nvPr/>
        </p:nvSpPr>
        <p:spPr bwMode="auto">
          <a:xfrm>
            <a:off x="460375" y="-693738"/>
            <a:ext cx="6743700" cy="2085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AutoShape 26" descr="https://upload.wikimedia.org/wikipedia/en/e/eb/Safaricom_logo.svg"/>
          <p:cNvSpPr>
            <a:spLocks noChangeAspect="1" noChangeArrowheads="1"/>
          </p:cNvSpPr>
          <p:nvPr/>
        </p:nvSpPr>
        <p:spPr bwMode="auto">
          <a:xfrm>
            <a:off x="612775" y="-541338"/>
            <a:ext cx="6743700" cy="2085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>
            <a:off x="5659040" y="873300"/>
            <a:ext cx="3064413" cy="5843909"/>
            <a:chOff x="5659040" y="1003926"/>
            <a:chExt cx="3064413" cy="5843909"/>
          </a:xfrm>
        </p:grpSpPr>
        <p:pic>
          <p:nvPicPr>
            <p:cNvPr id="2076" name="Picture 28" descr="http://www.brandsoftheworld.com/sites/default/files/styles/logo-thumbnail/public/0022/3561/brand.gif?itok=MbMQBvsE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35570" y="5664980"/>
              <a:ext cx="1182855" cy="11828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 descr="https://pbs.twimg.com/profile_images/458630996271693825/GfbSR2G_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59040" y="3127380"/>
              <a:ext cx="1746289" cy="1746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/>
            <p:cNvSpPr/>
            <p:nvPr/>
          </p:nvSpPr>
          <p:spPr>
            <a:xfrm>
              <a:off x="5678420" y="1003926"/>
              <a:ext cx="3045033" cy="561523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6015281" y="1003926"/>
              <a:ext cx="2371311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base"/>
              <a:r>
                <a:rPr lang="en-US" b="1" dirty="0" smtClean="0"/>
                <a:t>Potential ISP Partners</a:t>
              </a:r>
              <a:endParaRPr lang="en-US" dirty="0"/>
            </a:p>
          </p:txBody>
        </p:sp>
        <p:pic>
          <p:nvPicPr>
            <p:cNvPr id="2050" name="Picture 2" descr="http://i.kinja-img.com/gawker-media/image/upload/s--pEKSmwzm--/c_scale,fl_progressive,q_80,w_800/1414228815325188681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94479" y="1492267"/>
              <a:ext cx="1212914" cy="6664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6" name="Picture 8" descr="http://www.argontelecom.co.uk/images/ArgonLogo_Purple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71848" y="4761060"/>
              <a:ext cx="2258177" cy="6720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2" name="Picture 14" descr="http://jamodesigns.com/wp-content/uploads/2013/09/Zuku_Wazi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94444" y="2147673"/>
              <a:ext cx="1612985" cy="10215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4" name="Picture 16" descr="http://static1.squarespace.com/static/54b58106e4b0d903cb546c16/t/54edfffbe4b09de92ed289ae/1443614404906/?format=1500w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44310" y="5627134"/>
              <a:ext cx="2713253" cy="2701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6" name="Picture 18" descr="http://mentalacrobatics.com/wp-content/uploads/2013/11/brck_logo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08270" y="3433977"/>
              <a:ext cx="767845" cy="11927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78" name="Picture 30" descr="https://upload.wikimedia.org/wikipedia/commons/d/dd/MTN_logo.pn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99864" y="6039861"/>
              <a:ext cx="500768" cy="4773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947298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37457" y="5607363"/>
            <a:ext cx="8311243" cy="31487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242455" y="181738"/>
            <a:ext cx="8506692" cy="408709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smtClean="0">
                <a:solidFill>
                  <a:schemeClr val="tx1"/>
                </a:solidFill>
              </a:rPr>
              <a:t>AGENDA</a:t>
            </a:r>
          </a:p>
        </p:txBody>
      </p:sp>
      <p:sp>
        <p:nvSpPr>
          <p:cNvPr id="6" name="Shape 57"/>
          <p:cNvSpPr txBox="1">
            <a:spLocks/>
          </p:cNvSpPr>
          <p:nvPr/>
        </p:nvSpPr>
        <p:spPr>
          <a:xfrm>
            <a:off x="67018" y="604083"/>
            <a:ext cx="8520599" cy="34164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800" b="1" dirty="0"/>
              <a:t>Digital Services </a:t>
            </a:r>
            <a:r>
              <a:rPr lang="en" sz="1800" b="1" dirty="0" smtClean="0"/>
              <a:t>exploration approach</a:t>
            </a:r>
          </a:p>
          <a:p>
            <a:pPr indent="0">
              <a:lnSpc>
                <a:spcPct val="100000"/>
              </a:lnSpc>
              <a:spcBef>
                <a:spcPts val="0"/>
              </a:spcBef>
              <a:buNone/>
            </a:pPr>
            <a:endParaRPr lang="en" sz="1800" b="1" dirty="0" smtClean="0"/>
          </a:p>
          <a:p>
            <a:pPr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800" b="1" dirty="0" smtClean="0"/>
              <a:t>Domain Prioritization</a:t>
            </a:r>
            <a:endParaRPr lang="en" sz="1800" b="1" dirty="0"/>
          </a:p>
          <a:p>
            <a:pPr indent="0">
              <a:lnSpc>
                <a:spcPct val="100000"/>
              </a:lnSpc>
              <a:spcBef>
                <a:spcPts val="0"/>
              </a:spcBef>
              <a:buNone/>
            </a:pPr>
            <a:endParaRPr lang="en" sz="1800" b="1" dirty="0" smtClean="0"/>
          </a:p>
          <a:p>
            <a:pPr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800" b="1" dirty="0" smtClean="0"/>
              <a:t>Financial </a:t>
            </a:r>
            <a:r>
              <a:rPr lang="en" sz="1800" b="1" dirty="0"/>
              <a:t>Services</a:t>
            </a:r>
          </a:p>
          <a:p>
            <a:pPr marL="1143000" lvl="1" indent="-457200">
              <a:lnSpc>
                <a:spcPct val="100000"/>
              </a:lnSpc>
              <a:spcBef>
                <a:spcPts val="0"/>
              </a:spcBef>
            </a:pPr>
            <a:r>
              <a:rPr lang="en" sz="1800" dirty="0"/>
              <a:t>Market context and work to date</a:t>
            </a:r>
          </a:p>
          <a:p>
            <a:pPr marL="1143000" lvl="1" indent="-457200">
              <a:lnSpc>
                <a:spcPct val="100000"/>
              </a:lnSpc>
              <a:spcBef>
                <a:spcPts val="0"/>
              </a:spcBef>
            </a:pPr>
            <a:r>
              <a:rPr lang="en" sz="1800" dirty="0"/>
              <a:t>Project plan</a:t>
            </a:r>
          </a:p>
          <a:p>
            <a:pPr indent="0">
              <a:lnSpc>
                <a:spcPct val="100000"/>
              </a:lnSpc>
              <a:spcBef>
                <a:spcPts val="0"/>
              </a:spcBef>
              <a:buNone/>
            </a:pPr>
            <a:endParaRPr lang="en" sz="1800" b="1" dirty="0" smtClean="0"/>
          </a:p>
          <a:p>
            <a:pPr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800" b="1" dirty="0" smtClean="0"/>
              <a:t>Advertising</a:t>
            </a:r>
            <a:endParaRPr lang="en" sz="1800" b="1" dirty="0"/>
          </a:p>
          <a:p>
            <a:pPr marL="1143000" lvl="1" indent="-457200">
              <a:lnSpc>
                <a:spcPct val="100000"/>
              </a:lnSpc>
              <a:spcBef>
                <a:spcPts val="0"/>
              </a:spcBef>
            </a:pPr>
            <a:r>
              <a:rPr lang="en" sz="1800" dirty="0"/>
              <a:t>Market context and </a:t>
            </a:r>
            <a:r>
              <a:rPr lang="en" sz="1800" dirty="0" smtClean="0"/>
              <a:t>work to date</a:t>
            </a:r>
          </a:p>
          <a:p>
            <a:pPr marL="1143000" lvl="1" indent="-457200">
              <a:lnSpc>
                <a:spcPct val="100000"/>
              </a:lnSpc>
              <a:spcBef>
                <a:spcPts val="0"/>
              </a:spcBef>
            </a:pPr>
            <a:r>
              <a:rPr lang="en" sz="1800" dirty="0" smtClean="0"/>
              <a:t>Project plan</a:t>
            </a:r>
            <a:endParaRPr lang="en" sz="1800" dirty="0"/>
          </a:p>
          <a:p>
            <a:pPr indent="0">
              <a:lnSpc>
                <a:spcPct val="100000"/>
              </a:lnSpc>
              <a:spcBef>
                <a:spcPts val="0"/>
              </a:spcBef>
              <a:buNone/>
            </a:pPr>
            <a:endParaRPr lang="en" sz="1800" b="1" dirty="0" smtClean="0"/>
          </a:p>
          <a:p>
            <a:pPr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800" b="1" dirty="0" smtClean="0"/>
              <a:t>Media</a:t>
            </a:r>
            <a:endParaRPr lang="en" sz="1800" b="1" dirty="0"/>
          </a:p>
          <a:p>
            <a:pPr marL="1143000" lvl="1" indent="-457200">
              <a:lnSpc>
                <a:spcPct val="100000"/>
              </a:lnSpc>
              <a:spcBef>
                <a:spcPts val="0"/>
              </a:spcBef>
            </a:pPr>
            <a:r>
              <a:rPr lang="en" sz="1800" dirty="0"/>
              <a:t>Market context and work to date</a:t>
            </a:r>
          </a:p>
          <a:p>
            <a:pPr marL="1143000" lvl="1" indent="-457200">
              <a:lnSpc>
                <a:spcPct val="100000"/>
              </a:lnSpc>
              <a:spcBef>
                <a:spcPts val="0"/>
              </a:spcBef>
            </a:pPr>
            <a:r>
              <a:rPr lang="en" sz="1800" dirty="0"/>
              <a:t>Project plan</a:t>
            </a:r>
          </a:p>
          <a:p>
            <a:pPr indent="0">
              <a:lnSpc>
                <a:spcPct val="100000"/>
              </a:lnSpc>
              <a:spcBef>
                <a:spcPts val="0"/>
              </a:spcBef>
              <a:buNone/>
            </a:pPr>
            <a:endParaRPr lang="en" sz="1800" b="1" dirty="0" smtClean="0"/>
          </a:p>
          <a:p>
            <a:pPr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800" b="1" dirty="0" smtClean="0"/>
              <a:t>Information </a:t>
            </a:r>
            <a:r>
              <a:rPr lang="en" sz="1800" b="1" dirty="0"/>
              <a:t>Services</a:t>
            </a:r>
          </a:p>
          <a:p>
            <a:pPr marL="1143000" lvl="1" indent="-457200">
              <a:lnSpc>
                <a:spcPct val="100000"/>
              </a:lnSpc>
              <a:spcBef>
                <a:spcPts val="0"/>
              </a:spcBef>
            </a:pPr>
            <a:r>
              <a:rPr lang="en" sz="1800" dirty="0"/>
              <a:t>Market context and work to date</a:t>
            </a:r>
          </a:p>
          <a:p>
            <a:pPr marL="1143000" lvl="1" indent="-457200">
              <a:lnSpc>
                <a:spcPct val="100000"/>
              </a:lnSpc>
              <a:spcBef>
                <a:spcPts val="0"/>
              </a:spcBef>
            </a:pPr>
            <a:r>
              <a:rPr lang="en" sz="1800" dirty="0"/>
              <a:t>Project plan</a:t>
            </a:r>
          </a:p>
          <a:p>
            <a:pPr indent="0">
              <a:lnSpc>
                <a:spcPct val="100000"/>
              </a:lnSpc>
              <a:spcBef>
                <a:spcPts val="0"/>
              </a:spcBef>
              <a:buNone/>
            </a:pPr>
            <a:endParaRPr lang="en" sz="1800" b="1" dirty="0" smtClean="0"/>
          </a:p>
          <a:p>
            <a:pPr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800" b="1" dirty="0" smtClean="0"/>
              <a:t>SCE Consumer Videos Project Update</a:t>
            </a:r>
            <a:endParaRPr lang="en" sz="1800" b="1" dirty="0"/>
          </a:p>
        </p:txBody>
      </p:sp>
    </p:spTree>
    <p:extLst>
      <p:ext uri="{BB962C8B-B14F-4D97-AF65-F5344CB8AC3E}">
        <p14:creationId xmlns:p14="http://schemas.microsoft.com/office/powerpoint/2010/main" val="235030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/>
          <p:cNvSpPr/>
          <p:nvPr/>
        </p:nvSpPr>
        <p:spPr>
          <a:xfrm>
            <a:off x="242455" y="181738"/>
            <a:ext cx="8506692" cy="408709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smtClean="0">
                <a:solidFill>
                  <a:schemeClr val="tx1"/>
                </a:solidFill>
              </a:rPr>
              <a:t>Work Plan For </a:t>
            </a:r>
            <a:r>
              <a:rPr lang="en-US" b="1" dirty="0" err="1" smtClean="0">
                <a:solidFill>
                  <a:schemeClr val="tx1"/>
                </a:solidFill>
              </a:rPr>
              <a:t>Wifi</a:t>
            </a:r>
            <a:r>
              <a:rPr lang="en-US" b="1" dirty="0" smtClean="0">
                <a:solidFill>
                  <a:schemeClr val="tx1"/>
                </a:solidFill>
              </a:rPr>
              <a:t> Exploration</a:t>
            </a:r>
          </a:p>
        </p:txBody>
      </p:sp>
      <p:sp>
        <p:nvSpPr>
          <p:cNvPr id="3" name="Rectangle 2"/>
          <p:cNvSpPr/>
          <p:nvPr/>
        </p:nvSpPr>
        <p:spPr>
          <a:xfrm>
            <a:off x="890374" y="1191918"/>
            <a:ext cx="7363252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dirty="0" smtClean="0"/>
              <a:t>Create summary deck/proposal – Late December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dirty="0" smtClean="0"/>
              <a:t>Outreach to potential partners – Early January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dirty="0" smtClean="0"/>
              <a:t>Goal for exploration with partners is to understand infrastructure/tech synergies, explore potential partnership formats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dirty="0" smtClean="0"/>
              <a:t>Longer-term work plan will depend on discussions with potential partners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4333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37457" y="6139635"/>
            <a:ext cx="8311243" cy="31487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242455" y="181738"/>
            <a:ext cx="8506692" cy="408709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smtClean="0">
                <a:solidFill>
                  <a:schemeClr val="tx1"/>
                </a:solidFill>
              </a:rPr>
              <a:t>AGENDA</a:t>
            </a:r>
          </a:p>
        </p:txBody>
      </p:sp>
      <p:sp>
        <p:nvSpPr>
          <p:cNvPr id="6" name="Shape 57"/>
          <p:cNvSpPr txBox="1">
            <a:spLocks/>
          </p:cNvSpPr>
          <p:nvPr/>
        </p:nvSpPr>
        <p:spPr>
          <a:xfrm>
            <a:off x="67018" y="604083"/>
            <a:ext cx="8520599" cy="34164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800" b="1" dirty="0"/>
              <a:t>Digital Services </a:t>
            </a:r>
            <a:r>
              <a:rPr lang="en" sz="1800" b="1" dirty="0" smtClean="0"/>
              <a:t>exploration approach</a:t>
            </a:r>
          </a:p>
          <a:p>
            <a:pPr indent="0">
              <a:lnSpc>
                <a:spcPct val="100000"/>
              </a:lnSpc>
              <a:spcBef>
                <a:spcPts val="0"/>
              </a:spcBef>
              <a:buNone/>
            </a:pPr>
            <a:endParaRPr lang="en" sz="1800" b="1" dirty="0" smtClean="0"/>
          </a:p>
          <a:p>
            <a:pPr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800" b="1" dirty="0" smtClean="0"/>
              <a:t>Domain Prioritization</a:t>
            </a:r>
            <a:endParaRPr lang="en" sz="1800" b="1" dirty="0"/>
          </a:p>
          <a:p>
            <a:pPr indent="0">
              <a:lnSpc>
                <a:spcPct val="100000"/>
              </a:lnSpc>
              <a:spcBef>
                <a:spcPts val="0"/>
              </a:spcBef>
              <a:buNone/>
            </a:pPr>
            <a:endParaRPr lang="en" sz="1800" b="1" dirty="0" smtClean="0"/>
          </a:p>
          <a:p>
            <a:pPr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800" b="1" dirty="0" smtClean="0"/>
              <a:t>Financial </a:t>
            </a:r>
            <a:r>
              <a:rPr lang="en" sz="1800" b="1" dirty="0"/>
              <a:t>Services</a:t>
            </a:r>
          </a:p>
          <a:p>
            <a:pPr marL="1143000" lvl="1" indent="-457200">
              <a:lnSpc>
                <a:spcPct val="100000"/>
              </a:lnSpc>
              <a:spcBef>
                <a:spcPts val="0"/>
              </a:spcBef>
            </a:pPr>
            <a:r>
              <a:rPr lang="en" sz="1800" dirty="0"/>
              <a:t>Market context and work to date</a:t>
            </a:r>
          </a:p>
          <a:p>
            <a:pPr marL="1143000" lvl="1" indent="-457200">
              <a:lnSpc>
                <a:spcPct val="100000"/>
              </a:lnSpc>
              <a:spcBef>
                <a:spcPts val="0"/>
              </a:spcBef>
            </a:pPr>
            <a:r>
              <a:rPr lang="en" sz="1800" dirty="0"/>
              <a:t>Project plan</a:t>
            </a:r>
          </a:p>
          <a:p>
            <a:pPr indent="0">
              <a:lnSpc>
                <a:spcPct val="100000"/>
              </a:lnSpc>
              <a:spcBef>
                <a:spcPts val="0"/>
              </a:spcBef>
              <a:buNone/>
            </a:pPr>
            <a:endParaRPr lang="en" sz="1800" b="1" dirty="0" smtClean="0"/>
          </a:p>
          <a:p>
            <a:pPr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800" b="1" dirty="0" smtClean="0"/>
              <a:t>Advertising</a:t>
            </a:r>
            <a:endParaRPr lang="en" sz="1800" b="1" dirty="0"/>
          </a:p>
          <a:p>
            <a:pPr marL="1143000" lvl="1" indent="-457200">
              <a:lnSpc>
                <a:spcPct val="100000"/>
              </a:lnSpc>
              <a:spcBef>
                <a:spcPts val="0"/>
              </a:spcBef>
            </a:pPr>
            <a:r>
              <a:rPr lang="en" sz="1800" dirty="0"/>
              <a:t>Market context and </a:t>
            </a:r>
            <a:r>
              <a:rPr lang="en" sz="1800" dirty="0" smtClean="0"/>
              <a:t>work to date</a:t>
            </a:r>
          </a:p>
          <a:p>
            <a:pPr marL="1143000" lvl="1" indent="-457200">
              <a:lnSpc>
                <a:spcPct val="100000"/>
              </a:lnSpc>
              <a:spcBef>
                <a:spcPts val="0"/>
              </a:spcBef>
            </a:pPr>
            <a:r>
              <a:rPr lang="en" sz="1800" dirty="0" smtClean="0"/>
              <a:t>Project plan</a:t>
            </a:r>
            <a:endParaRPr lang="en" sz="1800" dirty="0"/>
          </a:p>
          <a:p>
            <a:pPr indent="0">
              <a:lnSpc>
                <a:spcPct val="100000"/>
              </a:lnSpc>
              <a:spcBef>
                <a:spcPts val="0"/>
              </a:spcBef>
              <a:buNone/>
            </a:pPr>
            <a:endParaRPr lang="en" sz="1800" b="1" dirty="0" smtClean="0"/>
          </a:p>
          <a:p>
            <a:pPr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800" b="1" dirty="0" smtClean="0"/>
              <a:t>Media</a:t>
            </a:r>
            <a:endParaRPr lang="en" sz="1800" b="1" dirty="0"/>
          </a:p>
          <a:p>
            <a:pPr marL="1143000" lvl="1" indent="-457200">
              <a:lnSpc>
                <a:spcPct val="100000"/>
              </a:lnSpc>
              <a:spcBef>
                <a:spcPts val="0"/>
              </a:spcBef>
            </a:pPr>
            <a:r>
              <a:rPr lang="en" sz="1800" dirty="0"/>
              <a:t>Market context and work to date</a:t>
            </a:r>
          </a:p>
          <a:p>
            <a:pPr marL="1143000" lvl="1" indent="-457200">
              <a:lnSpc>
                <a:spcPct val="100000"/>
              </a:lnSpc>
              <a:spcBef>
                <a:spcPts val="0"/>
              </a:spcBef>
            </a:pPr>
            <a:r>
              <a:rPr lang="en" sz="1800" dirty="0"/>
              <a:t>Project plan</a:t>
            </a:r>
          </a:p>
          <a:p>
            <a:pPr indent="0">
              <a:lnSpc>
                <a:spcPct val="100000"/>
              </a:lnSpc>
              <a:spcBef>
                <a:spcPts val="0"/>
              </a:spcBef>
              <a:buNone/>
            </a:pPr>
            <a:endParaRPr lang="en" sz="1800" b="1" dirty="0" smtClean="0"/>
          </a:p>
          <a:p>
            <a:pPr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800" b="1" dirty="0" smtClean="0"/>
              <a:t>Information </a:t>
            </a:r>
            <a:r>
              <a:rPr lang="en" sz="1800" b="1" dirty="0"/>
              <a:t>Services</a:t>
            </a:r>
          </a:p>
          <a:p>
            <a:pPr marL="1143000" lvl="1" indent="-457200">
              <a:lnSpc>
                <a:spcPct val="100000"/>
              </a:lnSpc>
              <a:spcBef>
                <a:spcPts val="0"/>
              </a:spcBef>
            </a:pPr>
            <a:r>
              <a:rPr lang="en" sz="1800" dirty="0"/>
              <a:t>Market context and work to date</a:t>
            </a:r>
          </a:p>
          <a:p>
            <a:pPr marL="1143000" lvl="1" indent="-457200">
              <a:lnSpc>
                <a:spcPct val="100000"/>
              </a:lnSpc>
              <a:spcBef>
                <a:spcPts val="0"/>
              </a:spcBef>
            </a:pPr>
            <a:r>
              <a:rPr lang="en" sz="1800" dirty="0"/>
              <a:t>Project plan</a:t>
            </a:r>
          </a:p>
          <a:p>
            <a:pPr indent="0">
              <a:lnSpc>
                <a:spcPct val="100000"/>
              </a:lnSpc>
              <a:spcBef>
                <a:spcPts val="0"/>
              </a:spcBef>
              <a:buNone/>
            </a:pPr>
            <a:endParaRPr lang="en" sz="1800" b="1" dirty="0" smtClean="0"/>
          </a:p>
          <a:p>
            <a:pPr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800" b="1" dirty="0" smtClean="0"/>
              <a:t>SCE Consumer Videos Project Update</a:t>
            </a:r>
            <a:endParaRPr lang="en" sz="1800" b="1" dirty="0"/>
          </a:p>
        </p:txBody>
      </p:sp>
    </p:spTree>
    <p:extLst>
      <p:ext uri="{BB962C8B-B14F-4D97-AF65-F5344CB8AC3E}">
        <p14:creationId xmlns:p14="http://schemas.microsoft.com/office/powerpoint/2010/main" val="208884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/>
          <p:cNvSpPr/>
          <p:nvPr/>
        </p:nvSpPr>
        <p:spPr>
          <a:xfrm>
            <a:off x="242455" y="181738"/>
            <a:ext cx="8506692" cy="408709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smtClean="0">
                <a:solidFill>
                  <a:schemeClr val="tx1"/>
                </a:solidFill>
              </a:rPr>
              <a:t>What areas did we explore?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7085370" y="1640919"/>
            <a:ext cx="0" cy="4683681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entagon 7"/>
          <p:cNvSpPr/>
          <p:nvPr/>
        </p:nvSpPr>
        <p:spPr>
          <a:xfrm>
            <a:off x="298691" y="2765544"/>
            <a:ext cx="1447800" cy="771945"/>
          </a:xfrm>
          <a:prstGeom prst="homePlate">
            <a:avLst/>
          </a:prstGeom>
          <a:solidFill>
            <a:schemeClr val="bg1"/>
          </a:solidFill>
          <a:ln w="190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 smtClean="0">
                <a:solidFill>
                  <a:schemeClr val="tx1"/>
                </a:solidFill>
              </a:rPr>
              <a:t>Value </a:t>
            </a:r>
            <a:br>
              <a:rPr lang="en-US" sz="1050" b="1" dirty="0" smtClean="0">
                <a:solidFill>
                  <a:schemeClr val="tx1"/>
                </a:solidFill>
              </a:rPr>
            </a:br>
            <a:r>
              <a:rPr lang="en-US" sz="1050" b="1" dirty="0" smtClean="0">
                <a:solidFill>
                  <a:schemeClr val="tx1"/>
                </a:solidFill>
              </a:rPr>
              <a:t>Proposition</a:t>
            </a:r>
            <a:endParaRPr lang="en-US" sz="1050" b="1" dirty="0">
              <a:solidFill>
                <a:schemeClr val="tx1"/>
              </a:solidFill>
            </a:endParaRPr>
          </a:p>
        </p:txBody>
      </p:sp>
      <p:sp>
        <p:nvSpPr>
          <p:cNvPr id="9" name="Pentagon 8"/>
          <p:cNvSpPr/>
          <p:nvPr/>
        </p:nvSpPr>
        <p:spPr>
          <a:xfrm>
            <a:off x="298691" y="4623620"/>
            <a:ext cx="1447800" cy="771945"/>
          </a:xfrm>
          <a:prstGeom prst="homePlate">
            <a:avLst/>
          </a:prstGeom>
          <a:solidFill>
            <a:schemeClr val="bg1"/>
          </a:solidFill>
          <a:ln w="190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 smtClean="0">
                <a:solidFill>
                  <a:schemeClr val="tx1"/>
                </a:solidFill>
              </a:rPr>
              <a:t>Our Revenue Model from </a:t>
            </a:r>
            <a:br>
              <a:rPr lang="en-US" sz="1050" b="1" dirty="0" smtClean="0">
                <a:solidFill>
                  <a:schemeClr val="tx1"/>
                </a:solidFill>
              </a:rPr>
            </a:br>
            <a:r>
              <a:rPr lang="en-US" sz="1050" b="1" dirty="0" smtClean="0">
                <a:solidFill>
                  <a:schemeClr val="tx1"/>
                </a:solidFill>
              </a:rPr>
              <a:t>B2B Partner</a:t>
            </a:r>
            <a:endParaRPr lang="en-US" sz="1050" b="1" dirty="0">
              <a:solidFill>
                <a:schemeClr val="tx1"/>
              </a:solidFill>
            </a:endParaRPr>
          </a:p>
        </p:txBody>
      </p:sp>
      <p:sp>
        <p:nvSpPr>
          <p:cNvPr id="10" name="Pentagon 9"/>
          <p:cNvSpPr/>
          <p:nvPr/>
        </p:nvSpPr>
        <p:spPr>
          <a:xfrm>
            <a:off x="298691" y="3694582"/>
            <a:ext cx="1447800" cy="771945"/>
          </a:xfrm>
          <a:prstGeom prst="homePlate">
            <a:avLst/>
          </a:prstGeom>
          <a:solidFill>
            <a:schemeClr val="bg1"/>
          </a:solidFill>
          <a:ln w="190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 smtClean="0">
                <a:solidFill>
                  <a:schemeClr val="tx1"/>
                </a:solidFill>
              </a:rPr>
              <a:t>Our B2B Customer/ Delivery Partner</a:t>
            </a:r>
            <a:endParaRPr lang="en-US" sz="1050" b="1" dirty="0">
              <a:solidFill>
                <a:schemeClr val="tx1"/>
              </a:solidFill>
            </a:endParaRPr>
          </a:p>
        </p:txBody>
      </p:sp>
      <p:sp>
        <p:nvSpPr>
          <p:cNvPr id="11" name="Pentagon 10"/>
          <p:cNvSpPr/>
          <p:nvPr/>
        </p:nvSpPr>
        <p:spPr>
          <a:xfrm>
            <a:off x="298691" y="5552655"/>
            <a:ext cx="1447800" cy="771945"/>
          </a:xfrm>
          <a:prstGeom prst="homePlate">
            <a:avLst/>
          </a:prstGeom>
          <a:solidFill>
            <a:schemeClr val="bg1"/>
          </a:solidFill>
          <a:ln w="190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 smtClean="0">
                <a:solidFill>
                  <a:schemeClr val="tx1"/>
                </a:solidFill>
              </a:rPr>
              <a:t>Why They Would Partner With Us</a:t>
            </a:r>
            <a:endParaRPr lang="en-US" sz="1050" b="1" dirty="0">
              <a:solidFill>
                <a:schemeClr val="tx1"/>
              </a:solidFill>
            </a:endParaRPr>
          </a:p>
        </p:txBody>
      </p:sp>
      <p:sp>
        <p:nvSpPr>
          <p:cNvPr id="12" name="Pentagon 11"/>
          <p:cNvSpPr/>
          <p:nvPr/>
        </p:nvSpPr>
        <p:spPr>
          <a:xfrm>
            <a:off x="298691" y="1836506"/>
            <a:ext cx="1447800" cy="771945"/>
          </a:xfrm>
          <a:prstGeom prst="homePlate">
            <a:avLst/>
          </a:prstGeom>
          <a:solidFill>
            <a:schemeClr val="bg1"/>
          </a:solidFill>
          <a:ln w="190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 smtClean="0">
                <a:solidFill>
                  <a:schemeClr val="tx1"/>
                </a:solidFill>
              </a:rPr>
              <a:t>Consumer Product/ Service</a:t>
            </a:r>
            <a:endParaRPr lang="en-US" sz="1050" b="1" dirty="0">
              <a:solidFill>
                <a:schemeClr val="tx1"/>
              </a:solidFill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1785710" y="5474110"/>
            <a:ext cx="6589088" cy="0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785710" y="1727348"/>
            <a:ext cx="1140352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" indent="-57150">
              <a:buFont typeface="Arial" panose="020B0604020202020204" pitchFamily="34" charset="0"/>
              <a:buChar char="•"/>
            </a:pPr>
            <a:r>
              <a:rPr lang="en-US" sz="1100" dirty="0" smtClean="0"/>
              <a:t>Consumer loans</a:t>
            </a:r>
          </a:p>
          <a:p>
            <a:pPr marL="57150" indent="-57150">
              <a:buFont typeface="Arial" panose="020B0604020202020204" pitchFamily="34" charset="0"/>
              <a:buChar char="•"/>
            </a:pPr>
            <a:r>
              <a:rPr lang="en-US" sz="1100" dirty="0" smtClean="0"/>
              <a:t>SME loans</a:t>
            </a:r>
          </a:p>
          <a:p>
            <a:pPr marL="57150" indent="-57150">
              <a:buFont typeface="Arial" panose="020B0604020202020204" pitchFamily="34" charset="0"/>
              <a:buChar char="•"/>
            </a:pPr>
            <a:r>
              <a:rPr lang="en-US" sz="1100" dirty="0" err="1" smtClean="0"/>
              <a:t>Microinsurance</a:t>
            </a:r>
            <a:endParaRPr lang="en-US" sz="1100" dirty="0" smtClean="0"/>
          </a:p>
          <a:p>
            <a:pPr marL="57150" indent="-57150">
              <a:buFont typeface="Arial" panose="020B0604020202020204" pitchFamily="34" charset="0"/>
              <a:buChar char="•"/>
            </a:pPr>
            <a:r>
              <a:rPr lang="en-US" sz="1100" dirty="0" smtClean="0"/>
              <a:t>Mobile Wallet</a:t>
            </a:r>
            <a:endParaRPr lang="en-US" sz="1100" dirty="0"/>
          </a:p>
        </p:txBody>
      </p:sp>
      <p:sp>
        <p:nvSpPr>
          <p:cNvPr id="15" name="TextBox 14"/>
          <p:cNvSpPr txBox="1"/>
          <p:nvPr/>
        </p:nvSpPr>
        <p:spPr>
          <a:xfrm>
            <a:off x="1785710" y="4623620"/>
            <a:ext cx="132056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" indent="-57150">
              <a:buFont typeface="Arial" panose="020B0604020202020204" pitchFamily="34" charset="0"/>
              <a:buChar char="•"/>
            </a:pPr>
            <a:r>
              <a:rPr lang="en-US" sz="1100" dirty="0"/>
              <a:t>Origination Fees</a:t>
            </a:r>
          </a:p>
          <a:p>
            <a:pPr marL="57150" indent="-57150">
              <a:buFont typeface="Arial" panose="020B0604020202020204" pitchFamily="34" charset="0"/>
              <a:buChar char="•"/>
            </a:pPr>
            <a:r>
              <a:rPr lang="en-US" sz="1100" dirty="0"/>
              <a:t>Collection Fees</a:t>
            </a:r>
          </a:p>
        </p:txBody>
      </p:sp>
      <p:pic>
        <p:nvPicPr>
          <p:cNvPr id="17" name="Picture 6" descr="Equity Bank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8137" y="3956014"/>
            <a:ext cx="499582" cy="249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http://www.ericbaraza.com/wp-content/uploads/2014/03/m-shwari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4065" y="3827963"/>
            <a:ext cx="527735" cy="505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4459198" y="1714648"/>
            <a:ext cx="1218323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" indent="-57150">
              <a:buFont typeface="Arial" panose="020B0604020202020204" pitchFamily="34" charset="0"/>
              <a:buChar char="•"/>
            </a:pPr>
            <a:r>
              <a:rPr lang="en-US" sz="1100" dirty="0"/>
              <a:t>Broadcast </a:t>
            </a:r>
            <a:endParaRPr lang="en-US" sz="1100" dirty="0" smtClean="0"/>
          </a:p>
          <a:p>
            <a:pPr marL="57150" indent="-57150">
              <a:buFont typeface="Arial" panose="020B0604020202020204" pitchFamily="34" charset="0"/>
              <a:buChar char="•"/>
            </a:pPr>
            <a:r>
              <a:rPr lang="en-US" sz="1100" dirty="0" smtClean="0"/>
              <a:t>On-Demand </a:t>
            </a:r>
          </a:p>
          <a:p>
            <a:pPr marL="57150" indent="-57150">
              <a:buFont typeface="Arial" panose="020B0604020202020204" pitchFamily="34" charset="0"/>
              <a:buChar char="•"/>
            </a:pPr>
            <a:r>
              <a:rPr lang="en-US" sz="1100" dirty="0" smtClean="0"/>
              <a:t>Download to go</a:t>
            </a:r>
            <a:endParaRPr lang="en-US" sz="1100" dirty="0"/>
          </a:p>
        </p:txBody>
      </p:sp>
      <p:sp>
        <p:nvSpPr>
          <p:cNvPr id="20" name="TextBox 19"/>
          <p:cNvSpPr txBox="1"/>
          <p:nvPr/>
        </p:nvSpPr>
        <p:spPr>
          <a:xfrm>
            <a:off x="4459198" y="2765544"/>
            <a:ext cx="12820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" indent="-57150">
              <a:buFont typeface="Arial" panose="020B0604020202020204" pitchFamily="34" charset="0"/>
              <a:buChar char="•"/>
            </a:pPr>
            <a:r>
              <a:rPr lang="en-US" sz="1100" dirty="0" smtClean="0"/>
              <a:t>Exclusive material</a:t>
            </a:r>
          </a:p>
          <a:p>
            <a:pPr marL="57150" indent="-57150">
              <a:buFont typeface="Arial" panose="020B0604020202020204" pitchFamily="34" charset="0"/>
              <a:buChar char="•"/>
            </a:pPr>
            <a:r>
              <a:rPr lang="en-US" sz="1100" dirty="0" smtClean="0"/>
              <a:t>Broad library</a:t>
            </a:r>
          </a:p>
          <a:p>
            <a:pPr marL="57150" indent="-57150">
              <a:buFont typeface="Arial" panose="020B0604020202020204" pitchFamily="34" charset="0"/>
              <a:buChar char="•"/>
            </a:pPr>
            <a:r>
              <a:rPr lang="en-US" sz="1100" dirty="0" smtClean="0"/>
              <a:t>Relevant </a:t>
            </a:r>
            <a:endParaRPr lang="en-US" sz="1100" dirty="0"/>
          </a:p>
          <a:p>
            <a:pPr marL="57150" indent="-57150">
              <a:buFont typeface="Arial" panose="020B0604020202020204" pitchFamily="34" charset="0"/>
              <a:buChar char="•"/>
            </a:pPr>
            <a:r>
              <a:rPr lang="en-US" sz="1100" dirty="0" smtClean="0"/>
              <a:t>Accessible</a:t>
            </a:r>
            <a:endParaRPr lang="en-US" sz="1100" dirty="0"/>
          </a:p>
        </p:txBody>
      </p:sp>
      <p:sp>
        <p:nvSpPr>
          <p:cNvPr id="21" name="TextBox 20"/>
          <p:cNvSpPr txBox="1"/>
          <p:nvPr/>
        </p:nvSpPr>
        <p:spPr>
          <a:xfrm>
            <a:off x="4459198" y="4623620"/>
            <a:ext cx="131357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" indent="-57150">
              <a:buFont typeface="Arial" panose="020B0604020202020204" pitchFamily="34" charset="0"/>
              <a:buChar char="•"/>
            </a:pPr>
            <a:r>
              <a:rPr lang="en-US" sz="1100" dirty="0" smtClean="0"/>
              <a:t>Cut on content views/sales</a:t>
            </a:r>
          </a:p>
          <a:p>
            <a:pPr marL="57150" indent="-57150">
              <a:buFont typeface="Arial" panose="020B0604020202020204" pitchFamily="34" charset="0"/>
              <a:buChar char="•"/>
            </a:pPr>
            <a:r>
              <a:rPr lang="en-US" sz="1100" dirty="0" smtClean="0"/>
              <a:t>Ad sales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459198" y="5552655"/>
            <a:ext cx="125604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57150" indent="-57150">
              <a:buFont typeface="Arial" panose="020B0604020202020204" pitchFamily="34" charset="0"/>
              <a:buChar char="•"/>
              <a:defRPr sz="1100"/>
            </a:lvl1pPr>
            <a:extLst/>
          </a:lstStyle>
          <a:p>
            <a:r>
              <a:rPr lang="en-US" dirty="0"/>
              <a:t>Low-Cost </a:t>
            </a:r>
            <a:br>
              <a:rPr lang="en-US" dirty="0"/>
            </a:br>
            <a:r>
              <a:rPr lang="en-US" dirty="0"/>
              <a:t>Interactive </a:t>
            </a:r>
            <a:br>
              <a:rPr lang="en-US" dirty="0"/>
            </a:br>
            <a:r>
              <a:rPr lang="en-US" dirty="0"/>
              <a:t>Video Platform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795942" y="1708298"/>
            <a:ext cx="1336745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" indent="-57150">
              <a:buFont typeface="Arial" panose="020B0604020202020204" pitchFamily="34" charset="0"/>
              <a:buChar char="•"/>
            </a:pPr>
            <a:r>
              <a:rPr lang="en-US" sz="1100" dirty="0" smtClean="0"/>
              <a:t>Wi-Fi broadband net connectivity</a:t>
            </a:r>
          </a:p>
          <a:p>
            <a:pPr marL="57150" indent="-57150">
              <a:buFont typeface="Arial" panose="020B0604020202020204" pitchFamily="34" charset="0"/>
              <a:buChar char="•"/>
            </a:pPr>
            <a:r>
              <a:rPr lang="en-US" sz="1100" dirty="0" smtClean="0"/>
              <a:t>Health/Education content distribution</a:t>
            </a:r>
            <a:endParaRPr lang="en-US" sz="1100" dirty="0"/>
          </a:p>
        </p:txBody>
      </p:sp>
      <p:sp>
        <p:nvSpPr>
          <p:cNvPr id="24" name="TextBox 23"/>
          <p:cNvSpPr txBox="1"/>
          <p:nvPr/>
        </p:nvSpPr>
        <p:spPr>
          <a:xfrm>
            <a:off x="5795942" y="2765544"/>
            <a:ext cx="106465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" indent="-57150">
              <a:buFont typeface="Arial" panose="020B0604020202020204" pitchFamily="34" charset="0"/>
              <a:buChar char="•"/>
            </a:pPr>
            <a:r>
              <a:rPr lang="en-US" sz="1100" dirty="0" smtClean="0"/>
              <a:t>Cheap</a:t>
            </a:r>
          </a:p>
          <a:p>
            <a:pPr marL="57150" indent="-57150">
              <a:buFont typeface="Arial" panose="020B0604020202020204" pitchFamily="34" charset="0"/>
              <a:buChar char="•"/>
            </a:pPr>
            <a:r>
              <a:rPr lang="en-US" sz="1100" dirty="0" smtClean="0"/>
              <a:t>High Speed</a:t>
            </a:r>
            <a:endParaRPr lang="en-US" sz="1100" dirty="0"/>
          </a:p>
          <a:p>
            <a:pPr marL="57150" indent="-57150">
              <a:buFont typeface="Arial" panose="020B0604020202020204" pitchFamily="34" charset="0"/>
              <a:buChar char="•"/>
            </a:pPr>
            <a:r>
              <a:rPr lang="en-US" sz="1100" dirty="0"/>
              <a:t>Accessible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795942" y="4623620"/>
            <a:ext cx="11031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" indent="-57150">
              <a:buFont typeface="Arial" panose="020B0604020202020204" pitchFamily="34" charset="0"/>
              <a:buChar char="•"/>
            </a:pPr>
            <a:r>
              <a:rPr lang="en-US" sz="1100" dirty="0" smtClean="0"/>
              <a:t>Hosting Fees</a:t>
            </a:r>
          </a:p>
          <a:p>
            <a:pPr marL="57150" indent="-57150">
              <a:buFont typeface="Arial" panose="020B0604020202020204" pitchFamily="34" charset="0"/>
              <a:buChar char="•"/>
            </a:pPr>
            <a:r>
              <a:rPr lang="en-US" sz="1100" dirty="0" smtClean="0"/>
              <a:t>Subsidized connectivity to Fuel Points</a:t>
            </a:r>
            <a:endParaRPr lang="en-US" sz="1100" dirty="0"/>
          </a:p>
        </p:txBody>
      </p:sp>
      <p:sp>
        <p:nvSpPr>
          <p:cNvPr id="26" name="TextBox 25"/>
          <p:cNvSpPr txBox="1"/>
          <p:nvPr/>
        </p:nvSpPr>
        <p:spPr>
          <a:xfrm>
            <a:off x="7132687" y="4623620"/>
            <a:ext cx="11692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" indent="-57150">
              <a:buFont typeface="Arial" panose="020B0604020202020204" pitchFamily="34" charset="0"/>
              <a:buChar char="•"/>
            </a:pPr>
            <a:r>
              <a:rPr lang="en-US" sz="1100" dirty="0"/>
              <a:t>Conversion Fees</a:t>
            </a:r>
          </a:p>
          <a:p>
            <a:pPr marL="57150" indent="-57150">
              <a:buFont typeface="Arial" panose="020B0604020202020204" pitchFamily="34" charset="0"/>
              <a:buChar char="•"/>
            </a:pPr>
            <a:r>
              <a:rPr lang="en-US" sz="1100" dirty="0"/>
              <a:t>Custodial Fees</a:t>
            </a:r>
          </a:p>
        </p:txBody>
      </p:sp>
      <p:grpSp>
        <p:nvGrpSpPr>
          <p:cNvPr id="27" name="Group 26"/>
          <p:cNvGrpSpPr/>
          <p:nvPr/>
        </p:nvGrpSpPr>
        <p:grpSpPr>
          <a:xfrm>
            <a:off x="5850429" y="3724791"/>
            <a:ext cx="1133137" cy="635327"/>
            <a:chOff x="5460485" y="3660066"/>
            <a:chExt cx="1133137" cy="635327"/>
          </a:xfrm>
        </p:grpSpPr>
        <p:pic>
          <p:nvPicPr>
            <p:cNvPr id="61" name="Picture 8" descr="New Google logo circa 2015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60485" y="3660066"/>
              <a:ext cx="819493" cy="4314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2" name="Picture 10" descr="New Logo for Facebook done In-house with Eric Olson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32844" y="4042685"/>
              <a:ext cx="760778" cy="2527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8" name="TextBox 27"/>
          <p:cNvSpPr txBox="1"/>
          <p:nvPr/>
        </p:nvSpPr>
        <p:spPr>
          <a:xfrm>
            <a:off x="5795942" y="5552655"/>
            <a:ext cx="125604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57150" indent="-57150">
              <a:buFont typeface="Arial" panose="020B0604020202020204" pitchFamily="34" charset="0"/>
              <a:buChar char="•"/>
              <a:defRPr sz="1100"/>
            </a:lvl1pPr>
            <a:extLst/>
          </a:lstStyle>
          <a:p>
            <a:r>
              <a:rPr lang="en-US" dirty="0" smtClean="0"/>
              <a:t>Existing infra and CRM</a:t>
            </a:r>
          </a:p>
          <a:p>
            <a:r>
              <a:rPr lang="en-US" dirty="0" smtClean="0"/>
              <a:t>New customers</a:t>
            </a:r>
          </a:p>
          <a:p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7132687" y="1714648"/>
            <a:ext cx="15692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" indent="-57150">
              <a:buFont typeface="Arial" panose="020B0604020202020204" pitchFamily="34" charset="0"/>
              <a:buChar char="•"/>
            </a:pPr>
            <a:r>
              <a:rPr lang="en-US" sz="1100" dirty="0" smtClean="0"/>
              <a:t>Product research</a:t>
            </a:r>
          </a:p>
          <a:p>
            <a:pPr marL="57150" indent="-57150">
              <a:buFont typeface="Arial" panose="020B0604020202020204" pitchFamily="34" charset="0"/>
              <a:buChar char="•"/>
            </a:pPr>
            <a:r>
              <a:rPr lang="en-US" sz="1100" dirty="0" smtClean="0"/>
              <a:t>Ordering </a:t>
            </a:r>
          </a:p>
          <a:p>
            <a:pPr marL="57150" indent="-57150">
              <a:buFont typeface="Arial" panose="020B0604020202020204" pitchFamily="34" charset="0"/>
              <a:buChar char="•"/>
            </a:pPr>
            <a:r>
              <a:rPr lang="en-US" sz="1100" dirty="0" smtClean="0"/>
              <a:t>Payments</a:t>
            </a:r>
          </a:p>
          <a:p>
            <a:pPr marL="57150" indent="-57150">
              <a:buFont typeface="Arial" panose="020B0604020202020204" pitchFamily="34" charset="0"/>
              <a:buChar char="•"/>
            </a:pPr>
            <a:r>
              <a:rPr lang="en-US" sz="1100" dirty="0" smtClean="0"/>
              <a:t>Fulfillment support </a:t>
            </a:r>
            <a:endParaRPr lang="en-US" sz="1100" dirty="0"/>
          </a:p>
        </p:txBody>
      </p:sp>
      <p:sp>
        <p:nvSpPr>
          <p:cNvPr id="30" name="TextBox 29"/>
          <p:cNvSpPr txBox="1"/>
          <p:nvPr/>
        </p:nvSpPr>
        <p:spPr>
          <a:xfrm>
            <a:off x="7132687" y="2765544"/>
            <a:ext cx="1020713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" indent="-57150">
              <a:buFont typeface="Arial" panose="020B0604020202020204" pitchFamily="34" charset="0"/>
              <a:buChar char="•"/>
            </a:pPr>
            <a:r>
              <a:rPr lang="en-US" sz="1100" dirty="0"/>
              <a:t>Cheap</a:t>
            </a:r>
          </a:p>
          <a:p>
            <a:pPr marL="57150" indent="-57150">
              <a:buFont typeface="Arial" panose="020B0604020202020204" pitchFamily="34" charset="0"/>
              <a:buChar char="•"/>
            </a:pPr>
            <a:r>
              <a:rPr lang="en-US" sz="1100" dirty="0" smtClean="0"/>
              <a:t>Accessible</a:t>
            </a:r>
          </a:p>
          <a:p>
            <a:pPr marL="57150" indent="-57150">
              <a:buFont typeface="Arial" panose="020B0604020202020204" pitchFamily="34" charset="0"/>
              <a:buChar char="•"/>
            </a:pPr>
            <a:r>
              <a:rPr lang="en-US" sz="1100" dirty="0" smtClean="0"/>
              <a:t>Trustworthy</a:t>
            </a:r>
          </a:p>
        </p:txBody>
      </p:sp>
      <p:grpSp>
        <p:nvGrpSpPr>
          <p:cNvPr id="31" name="Group 30"/>
          <p:cNvGrpSpPr/>
          <p:nvPr/>
        </p:nvGrpSpPr>
        <p:grpSpPr>
          <a:xfrm>
            <a:off x="7267798" y="3855195"/>
            <a:ext cx="971889" cy="526918"/>
            <a:chOff x="6714378" y="3815750"/>
            <a:chExt cx="971889" cy="526918"/>
          </a:xfrm>
        </p:grpSpPr>
        <p:pic>
          <p:nvPicPr>
            <p:cNvPr id="59" name="Picture 16" descr="VCCircle_Rocket_Internet_logo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60600" y="3947476"/>
              <a:ext cx="825667" cy="3951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0" name="Picture 12" descr="https://appablog.files.wordpress.com/2014/09/092414_1459_jumiaivoryc1.png?w=500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14378" y="3815750"/>
              <a:ext cx="748323" cy="1751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2" name="TextBox 31"/>
          <p:cNvSpPr txBox="1"/>
          <p:nvPr/>
        </p:nvSpPr>
        <p:spPr>
          <a:xfrm>
            <a:off x="7132687" y="5552655"/>
            <a:ext cx="125604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57150" indent="-57150">
              <a:buFont typeface="Arial" panose="020B0604020202020204" pitchFamily="34" charset="0"/>
              <a:buChar char="•"/>
              <a:defRPr sz="1100"/>
            </a:lvl1pPr>
            <a:extLst/>
          </a:lstStyle>
          <a:p>
            <a:r>
              <a:rPr lang="en-US" dirty="0"/>
              <a:t>New customers,</a:t>
            </a:r>
          </a:p>
          <a:p>
            <a:r>
              <a:rPr lang="en-US" dirty="0"/>
              <a:t>Existing </a:t>
            </a:r>
            <a:r>
              <a:rPr lang="en-US" dirty="0" smtClean="0"/>
              <a:t>infra</a:t>
            </a:r>
            <a:endParaRPr lang="en-US" dirty="0"/>
          </a:p>
          <a:p>
            <a:r>
              <a:rPr lang="en-US" dirty="0"/>
              <a:t>Greater profit</a:t>
            </a:r>
          </a:p>
        </p:txBody>
      </p:sp>
      <p:grpSp>
        <p:nvGrpSpPr>
          <p:cNvPr id="33" name="Group 32"/>
          <p:cNvGrpSpPr/>
          <p:nvPr/>
        </p:nvGrpSpPr>
        <p:grpSpPr>
          <a:xfrm>
            <a:off x="1785710" y="2765544"/>
            <a:ext cx="1296164" cy="769441"/>
            <a:chOff x="1752600" y="2397254"/>
            <a:chExt cx="1296164" cy="769441"/>
          </a:xfrm>
        </p:grpSpPr>
        <p:sp>
          <p:nvSpPr>
            <p:cNvPr id="57" name="TextBox 56"/>
            <p:cNvSpPr txBox="1"/>
            <p:nvPr/>
          </p:nvSpPr>
          <p:spPr>
            <a:xfrm>
              <a:off x="1752600" y="2397254"/>
              <a:ext cx="1019461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57150" indent="-57150">
                <a:buFont typeface="Arial" panose="020B0604020202020204" pitchFamily="34" charset="0"/>
                <a:buChar char="•"/>
              </a:pPr>
              <a:r>
                <a:rPr lang="en-US" sz="1100" dirty="0" smtClean="0"/>
                <a:t>Cheap</a:t>
              </a:r>
              <a:endParaRPr lang="en-US" sz="1100" dirty="0"/>
            </a:p>
            <a:p>
              <a:pPr marL="57150" indent="-57150">
                <a:buFont typeface="Arial" panose="020B0604020202020204" pitchFamily="34" charset="0"/>
                <a:buChar char="•"/>
              </a:pPr>
              <a:r>
                <a:rPr lang="en-US" sz="1100" dirty="0"/>
                <a:t>Easy   </a:t>
              </a:r>
              <a:endParaRPr lang="en-US" sz="1100" dirty="0" smtClean="0"/>
            </a:p>
            <a:p>
              <a:pPr marL="57150" indent="-57150">
                <a:buFont typeface="Arial" panose="020B0604020202020204" pitchFamily="34" charset="0"/>
                <a:buChar char="•"/>
              </a:pPr>
              <a:r>
                <a:rPr lang="en-US" sz="1100" dirty="0" smtClean="0"/>
                <a:t>Reward </a:t>
              </a:r>
              <a:br>
                <a:rPr lang="en-US" sz="1100" dirty="0" smtClean="0"/>
              </a:br>
              <a:r>
                <a:rPr lang="en-US" sz="1100" dirty="0" smtClean="0"/>
                <a:t>  loyalty   </a:t>
              </a:r>
              <a:endParaRPr lang="en-US" sz="1100" dirty="0"/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2401003" y="2397254"/>
              <a:ext cx="647761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57150" indent="-57150">
                <a:buFont typeface="Arial" panose="020B0604020202020204" pitchFamily="34" charset="0"/>
                <a:buChar char="•"/>
              </a:pPr>
              <a:r>
                <a:rPr lang="en-US" sz="1100" dirty="0" smtClean="0"/>
                <a:t>Fast</a:t>
              </a:r>
            </a:p>
            <a:p>
              <a:pPr marL="57150" indent="-57150">
                <a:buFont typeface="Arial" panose="020B0604020202020204" pitchFamily="34" charset="0"/>
                <a:buChar char="•"/>
              </a:pPr>
              <a:r>
                <a:rPr lang="en-US" sz="1100" dirty="0" smtClean="0"/>
                <a:t>Secure</a:t>
              </a:r>
            </a:p>
            <a:p>
              <a:pPr marL="57150" indent="-57150">
                <a:buFont typeface="Arial" panose="020B0604020202020204" pitchFamily="34" charset="0"/>
                <a:buChar char="•"/>
              </a:pPr>
              <a:endParaRPr lang="en-US" sz="1100" dirty="0"/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3122454" y="1706181"/>
            <a:ext cx="124866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" indent="-57150">
              <a:buFont typeface="Arial" panose="020B0604020202020204" pitchFamily="34" charset="0"/>
              <a:buChar char="•"/>
            </a:pPr>
            <a:r>
              <a:rPr lang="en-US" sz="1100" dirty="0" smtClean="0"/>
              <a:t>Interactive </a:t>
            </a:r>
            <a:r>
              <a:rPr lang="en-US" sz="1100" dirty="0"/>
              <a:t>a</a:t>
            </a:r>
            <a:r>
              <a:rPr lang="en-US" sz="1100" dirty="0" smtClean="0"/>
              <a:t>d during user session</a:t>
            </a:r>
          </a:p>
          <a:p>
            <a:pPr marL="57150" indent="-57150">
              <a:buFont typeface="Arial" panose="020B0604020202020204" pitchFamily="34" charset="0"/>
              <a:buChar char="•"/>
            </a:pPr>
            <a:r>
              <a:rPr lang="en-US" sz="1100" dirty="0" smtClean="0"/>
              <a:t>Digital billboard </a:t>
            </a:r>
            <a:endParaRPr lang="en-US" sz="1100" dirty="0"/>
          </a:p>
        </p:txBody>
      </p:sp>
      <p:sp>
        <p:nvSpPr>
          <p:cNvPr id="35" name="TextBox 34"/>
          <p:cNvSpPr txBox="1"/>
          <p:nvPr/>
        </p:nvSpPr>
        <p:spPr>
          <a:xfrm>
            <a:off x="3122454" y="2765544"/>
            <a:ext cx="1296752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" indent="-57150">
              <a:buFont typeface="Arial" panose="020B0604020202020204" pitchFamily="34" charset="0"/>
              <a:buChar char="•"/>
            </a:pPr>
            <a:r>
              <a:rPr lang="en-US" sz="1100" dirty="0" smtClean="0"/>
              <a:t>1:1 targeting  based on profile</a:t>
            </a:r>
          </a:p>
          <a:p>
            <a:pPr marL="57150" indent="-57150">
              <a:buFont typeface="Arial" panose="020B0604020202020204" pitchFamily="34" charset="0"/>
              <a:buChar char="•"/>
            </a:pPr>
            <a:r>
              <a:rPr lang="en-US" sz="1100" dirty="0" smtClean="0"/>
              <a:t>Interactive/signup </a:t>
            </a:r>
          </a:p>
          <a:p>
            <a:pPr marL="57150" indent="-57150">
              <a:buFont typeface="Arial" panose="020B0604020202020204" pitchFamily="34" charset="0"/>
              <a:buChar char="•"/>
            </a:pPr>
            <a:r>
              <a:rPr lang="en-US" sz="1100" dirty="0" smtClean="0"/>
              <a:t>Localized  </a:t>
            </a:r>
          </a:p>
          <a:p>
            <a:pPr marL="57150" indent="-57150">
              <a:buFont typeface="Arial" panose="020B0604020202020204" pitchFamily="34" charset="0"/>
              <a:buChar char="•"/>
            </a:pPr>
            <a:endParaRPr lang="en-US" sz="1100" dirty="0"/>
          </a:p>
        </p:txBody>
      </p:sp>
      <p:sp>
        <p:nvSpPr>
          <p:cNvPr id="36" name="TextBox 35"/>
          <p:cNvSpPr txBox="1"/>
          <p:nvPr/>
        </p:nvSpPr>
        <p:spPr>
          <a:xfrm>
            <a:off x="3122454" y="4623620"/>
            <a:ext cx="131357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" indent="-57150">
              <a:buFont typeface="Arial" panose="020B0604020202020204" pitchFamily="34" charset="0"/>
              <a:buChar char="•"/>
            </a:pPr>
            <a:r>
              <a:rPr lang="en-US" sz="1100" dirty="0" smtClean="0"/>
              <a:t>Ad sales</a:t>
            </a:r>
          </a:p>
          <a:p>
            <a:pPr marL="57150" indent="-57150">
              <a:buFont typeface="Arial" panose="020B0604020202020204" pitchFamily="34" charset="0"/>
              <a:buChar char="•"/>
            </a:pPr>
            <a:r>
              <a:rPr lang="en-US" sz="1100" dirty="0" smtClean="0"/>
              <a:t>Ad views</a:t>
            </a:r>
          </a:p>
          <a:p>
            <a:pPr marL="57150" indent="-57150">
              <a:buFont typeface="Arial" panose="020B0604020202020204" pitchFamily="34" charset="0"/>
              <a:buChar char="•"/>
            </a:pPr>
            <a:r>
              <a:rPr lang="en-US" sz="1100" dirty="0" smtClean="0"/>
              <a:t>Signups </a:t>
            </a:r>
            <a:endParaRPr lang="en-US" sz="1100" dirty="0"/>
          </a:p>
        </p:txBody>
      </p:sp>
      <p:sp>
        <p:nvSpPr>
          <p:cNvPr id="37" name="TextBox 36"/>
          <p:cNvSpPr txBox="1"/>
          <p:nvPr/>
        </p:nvSpPr>
        <p:spPr>
          <a:xfrm>
            <a:off x="3122454" y="5552655"/>
            <a:ext cx="133674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57150" indent="-57150">
              <a:buFont typeface="Arial" panose="020B0604020202020204" pitchFamily="34" charset="0"/>
              <a:buChar char="•"/>
              <a:defRPr sz="1100"/>
            </a:lvl1pPr>
            <a:extLst/>
          </a:lstStyle>
          <a:p>
            <a:r>
              <a:rPr lang="en-US" dirty="0"/>
              <a:t>Low-Cost </a:t>
            </a:r>
            <a:br>
              <a:rPr lang="en-US" dirty="0"/>
            </a:br>
            <a:r>
              <a:rPr lang="en-US" dirty="0"/>
              <a:t>Interactive </a:t>
            </a:r>
            <a:br>
              <a:rPr lang="en-US" dirty="0"/>
            </a:br>
            <a:r>
              <a:rPr lang="en-US" dirty="0"/>
              <a:t>Video Ad Platform</a:t>
            </a:r>
          </a:p>
        </p:txBody>
      </p:sp>
      <p:pic>
        <p:nvPicPr>
          <p:cNvPr id="38" name="Picture 4" descr="WPP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3835400"/>
            <a:ext cx="466076" cy="306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6" descr="Ogilvy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733728" y="3870288"/>
            <a:ext cx="590159" cy="428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Rectangle 39"/>
          <p:cNvSpPr/>
          <p:nvPr/>
        </p:nvSpPr>
        <p:spPr>
          <a:xfrm>
            <a:off x="1785710" y="1184880"/>
            <a:ext cx="1242111" cy="456039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 smtClean="0">
                <a:solidFill>
                  <a:schemeClr val="bg1"/>
                </a:solidFill>
              </a:rPr>
              <a:t>Financial Services</a:t>
            </a:r>
            <a:endParaRPr lang="en-US" sz="1050" b="1" dirty="0">
              <a:solidFill>
                <a:schemeClr val="bg1"/>
              </a:solidFill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4459198" y="1184880"/>
            <a:ext cx="1242111" cy="456039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 smtClean="0">
                <a:solidFill>
                  <a:schemeClr val="bg1"/>
                </a:solidFill>
              </a:rPr>
              <a:t>Digital </a:t>
            </a:r>
            <a:br>
              <a:rPr lang="en-US" sz="1050" b="1" dirty="0" smtClean="0">
                <a:solidFill>
                  <a:schemeClr val="bg1"/>
                </a:solidFill>
              </a:rPr>
            </a:br>
            <a:r>
              <a:rPr lang="en-US" sz="1050" b="1" dirty="0" smtClean="0">
                <a:solidFill>
                  <a:schemeClr val="bg1"/>
                </a:solidFill>
              </a:rPr>
              <a:t>Content </a:t>
            </a:r>
            <a:endParaRPr lang="en-US" sz="1050" b="1" dirty="0">
              <a:solidFill>
                <a:schemeClr val="bg1"/>
              </a:solidFill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5795942" y="1184881"/>
            <a:ext cx="1242111" cy="456039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 smtClean="0">
                <a:solidFill>
                  <a:schemeClr val="bg1"/>
                </a:solidFill>
              </a:rPr>
              <a:t>Information </a:t>
            </a:r>
            <a:br>
              <a:rPr lang="en-US" sz="1050" b="1" dirty="0" smtClean="0">
                <a:solidFill>
                  <a:schemeClr val="bg1"/>
                </a:solidFill>
              </a:rPr>
            </a:br>
            <a:r>
              <a:rPr lang="en-US" sz="1050" b="1" dirty="0" smtClean="0">
                <a:solidFill>
                  <a:schemeClr val="bg1"/>
                </a:solidFill>
              </a:rPr>
              <a:t>Access</a:t>
            </a:r>
            <a:endParaRPr lang="en-US" sz="1050" b="1" dirty="0">
              <a:solidFill>
                <a:schemeClr val="bg1"/>
              </a:solidFill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7132687" y="1184882"/>
            <a:ext cx="1242111" cy="456039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 smtClean="0">
                <a:solidFill>
                  <a:schemeClr val="bg1"/>
                </a:solidFill>
              </a:rPr>
              <a:t>E-Commerce</a:t>
            </a:r>
            <a:endParaRPr lang="en-US" sz="1050" b="1" dirty="0">
              <a:solidFill>
                <a:schemeClr val="bg1"/>
              </a:solidFill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1799148" y="869111"/>
            <a:ext cx="6582852" cy="254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/>
              <a:t>Platform Offerings</a:t>
            </a:r>
            <a:endParaRPr lang="en-US" sz="1200" b="1" dirty="0"/>
          </a:p>
        </p:txBody>
      </p:sp>
      <p:sp>
        <p:nvSpPr>
          <p:cNvPr id="45" name="Rectangle 44"/>
          <p:cNvSpPr/>
          <p:nvPr/>
        </p:nvSpPr>
        <p:spPr>
          <a:xfrm>
            <a:off x="3122454" y="1176413"/>
            <a:ext cx="1242111" cy="456039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 smtClean="0">
                <a:solidFill>
                  <a:schemeClr val="bg1"/>
                </a:solidFill>
              </a:rPr>
              <a:t>Advertising </a:t>
            </a:r>
            <a:endParaRPr lang="en-US" sz="1050" b="1" dirty="0">
              <a:solidFill>
                <a:schemeClr val="bg1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4496230" y="4107699"/>
            <a:ext cx="129497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 dirty="0" smtClean="0"/>
              <a:t>Local content partners</a:t>
            </a:r>
            <a:endParaRPr lang="en-US" sz="800" b="1" dirty="0"/>
          </a:p>
        </p:txBody>
      </p:sp>
      <p:pic>
        <p:nvPicPr>
          <p:cNvPr id="49" name="Picture 4" descr="YouTube vector logo logo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3756" y="3670300"/>
            <a:ext cx="652994" cy="652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0" name="Straight Connector 49"/>
          <p:cNvCxnSpPr/>
          <p:nvPr/>
        </p:nvCxnSpPr>
        <p:spPr>
          <a:xfrm>
            <a:off x="1785710" y="4545073"/>
            <a:ext cx="6589088" cy="0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1785710" y="3616035"/>
            <a:ext cx="6589088" cy="0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1785710" y="2686997"/>
            <a:ext cx="6589088" cy="0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5748626" y="1640919"/>
            <a:ext cx="0" cy="4683681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>
            <a:off x="4411881" y="1640919"/>
            <a:ext cx="0" cy="4683681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3075137" y="1640919"/>
            <a:ext cx="0" cy="4683681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1785710" y="5552655"/>
            <a:ext cx="125604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57150" indent="-57150">
              <a:buFont typeface="Arial" panose="020B0604020202020204" pitchFamily="34" charset="0"/>
              <a:buChar char="•"/>
              <a:defRPr sz="1100"/>
            </a:lvl1pPr>
            <a:extLst/>
          </a:lstStyle>
          <a:p>
            <a:r>
              <a:rPr lang="en-US" dirty="0"/>
              <a:t>New customers,</a:t>
            </a:r>
          </a:p>
          <a:p>
            <a:r>
              <a:rPr lang="en-US" dirty="0"/>
              <a:t>Existing </a:t>
            </a:r>
            <a:r>
              <a:rPr lang="en-US" dirty="0" smtClean="0"/>
              <a:t>infra</a:t>
            </a:r>
            <a:endParaRPr lang="en-US" dirty="0"/>
          </a:p>
          <a:p>
            <a:r>
              <a:rPr lang="en-US" dirty="0"/>
              <a:t>Greater profit</a:t>
            </a:r>
          </a:p>
        </p:txBody>
      </p:sp>
    </p:spTree>
    <p:extLst>
      <p:ext uri="{BB962C8B-B14F-4D97-AF65-F5344CB8AC3E}">
        <p14:creationId xmlns:p14="http://schemas.microsoft.com/office/powerpoint/2010/main" val="3351083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242455" y="181738"/>
            <a:ext cx="8506692" cy="408709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smtClean="0">
                <a:solidFill>
                  <a:schemeClr val="tx1"/>
                </a:solidFill>
              </a:rPr>
              <a:t>Progress to date and next steps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7301688"/>
              </p:ext>
            </p:extLst>
          </p:nvPr>
        </p:nvGraphicFramePr>
        <p:xfrm>
          <a:off x="270453" y="670560"/>
          <a:ext cx="8450696" cy="595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8297"/>
                <a:gridCol w="1917700"/>
                <a:gridCol w="4104699"/>
              </a:tblGrid>
              <a:tr h="252746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Video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Progress to</a:t>
                      </a:r>
                      <a:r>
                        <a:rPr lang="en-US" sz="1600" baseline="0" dirty="0" smtClean="0"/>
                        <a:t>– date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Next Steps</a:t>
                      </a:r>
                      <a:endParaRPr lang="en-US" sz="1600" dirty="0"/>
                    </a:p>
                  </a:txBody>
                  <a:tcPr/>
                </a:tc>
              </a:tr>
              <a:tr h="1125870"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Miniseries pilot</a:t>
                      </a:r>
                    </a:p>
                    <a:p>
                      <a:pPr marL="182880" lvl="1" indent="0">
                        <a:buSzPct val="100000"/>
                        <a:buFont typeface="Arial" panose="020B0604020202020204" pitchFamily="34" charset="0"/>
                        <a:buNone/>
                      </a:pPr>
                      <a:r>
                        <a:rPr lang="en" sz="1300" dirty="0" smtClean="0"/>
                        <a:t>Introduces cast of characters for an ongoing SmartCook “soap opera”</a:t>
                      </a:r>
                    </a:p>
                    <a:p>
                      <a:pPr marL="182880" lvl="1" indent="0">
                        <a:buSzPct val="100000"/>
                        <a:buFont typeface="Arial" panose="020B0604020202020204" pitchFamily="34" charset="0"/>
                        <a:buNone/>
                      </a:pPr>
                      <a:r>
                        <a:rPr lang="en-US" sz="1300" u="sng" dirty="0" smtClean="0"/>
                        <a:t>P</a:t>
                      </a:r>
                      <a:r>
                        <a:rPr lang="en" sz="1300" u="sng" dirty="0" smtClean="0"/>
                        <a:t>urpose:</a:t>
                      </a:r>
                      <a:r>
                        <a:rPr lang="en" sz="1300" dirty="0" smtClean="0"/>
                        <a:t> Entertain customers while educating on SmartCook services, best practices, etc.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400050" indent="-285750">
                        <a:buSzPct val="100000"/>
                        <a:buFont typeface="Arial" panose="020B0604020202020204" pitchFamily="34" charset="0"/>
                        <a:buChar char="•"/>
                      </a:pPr>
                      <a:r>
                        <a:rPr lang="en" sz="1400" dirty="0" smtClean="0"/>
                        <a:t>Initial micropilot </a:t>
                      </a:r>
                      <a:r>
                        <a:rPr lang="en" sz="1400" u="sng" dirty="0" smtClean="0">
                          <a:solidFill>
                            <a:schemeClr val="hlink"/>
                          </a:solidFill>
                          <a:hlinkClick r:id="rId2"/>
                        </a:rPr>
                        <a:t>script</a:t>
                      </a:r>
                      <a:r>
                        <a:rPr lang="en" sz="1400" dirty="0" smtClean="0"/>
                        <a:t> completed (Philip Rugamba)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sz="1400" dirty="0" smtClean="0"/>
                        <a:t>Awaiting quotes from a production studio in Nairobi (</a:t>
                      </a:r>
                      <a:r>
                        <a:rPr lang="en" sz="1400" u="sng" dirty="0" smtClean="0">
                          <a:solidFill>
                            <a:schemeClr val="hlink"/>
                          </a:solidFill>
                          <a:hlinkClick r:id="rId3"/>
                        </a:rPr>
                        <a:t>Tafsiri Group</a:t>
                      </a:r>
                      <a:r>
                        <a:rPr lang="en" sz="1400" dirty="0" smtClean="0"/>
                        <a:t>) to do live action shoots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sz="1400" baseline="0" dirty="0" smtClean="0"/>
                        <a:t>Finalize scripts: Early Jan 2016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sz="1400" baseline="0" dirty="0" smtClean="0"/>
                        <a:t>Target date of completion: </a:t>
                      </a:r>
                      <a:r>
                        <a:rPr lang="en-US" sz="1400" baseline="0" dirty="0" smtClean="0"/>
                        <a:t>Late Jan 2016 (in  time for demos)</a:t>
                      </a:r>
                      <a:endParaRPr lang="en-US" sz="1400" dirty="0" smtClean="0"/>
                    </a:p>
                  </a:txBody>
                  <a:tcPr/>
                </a:tc>
              </a:tr>
              <a:tr h="1838154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400" b="1" dirty="0" smtClean="0"/>
                        <a:t>Infomercial</a:t>
                      </a:r>
                    </a:p>
                    <a:p>
                      <a:pPr marL="182880" lvl="1" indent="0" algn="l" defTabSz="914400" rtl="0" eaLnBrk="1" latinLnBrk="0" hangingPunct="1">
                        <a:buSzPct val="100000"/>
                        <a:buFont typeface="Arial" panose="020B0604020202020204" pitchFamily="34" charset="0"/>
                        <a:buNone/>
                      </a:pPr>
                      <a:r>
                        <a:rPr lang="en" sz="13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Thematic rather than educational, think a Coke commercial</a:t>
                      </a:r>
                    </a:p>
                    <a:p>
                      <a:pPr marL="182880" lvl="1" indent="0" algn="l" defTabSz="914400" rtl="0" eaLnBrk="1" latinLnBrk="0" hangingPunct="1">
                        <a:buSzPct val="100000"/>
                        <a:buFont typeface="Arial" panose="020B0604020202020204" pitchFamily="34" charset="0"/>
                        <a:buNone/>
                      </a:pPr>
                      <a:r>
                        <a:rPr lang="en" sz="13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Purpose: Build SmartCook brand awareness and perceptions</a:t>
                      </a:r>
                    </a:p>
                    <a:p>
                      <a:pPr marL="182880" indent="0" algn="l" defTabSz="914400" rtl="0" eaLnBrk="1" latinLnBrk="0" hangingPunct="1">
                        <a:buFont typeface="Arial" panose="020B0604020202020204" pitchFamily="34" charset="0"/>
                        <a:buNone/>
                      </a:pPr>
                      <a:endParaRPr lang="en-US" sz="13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4000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100000"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Initial </a:t>
                      </a:r>
                      <a:r>
                        <a:rPr lang="en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2"/>
                        </a:rPr>
                        <a:t>infomercial script</a:t>
                      </a:r>
                      <a:r>
                        <a:rPr lang="en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completed (Philip Rugamba and Smitha Sharma)</a:t>
                      </a:r>
                    </a:p>
                    <a:p>
                      <a:pPr marL="400050" indent="-285750" algn="l" defTabSz="914400" rtl="0" eaLnBrk="1" latinLnBrk="0" hangingPunct="1">
                        <a:buSzPct val="100000"/>
                        <a:buFont typeface="Arial" panose="020B0604020202020204" pitchFamily="34" charset="0"/>
                        <a:buChar char="•"/>
                      </a:pP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1430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100000"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" sz="14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Amateur 3D animator has provided quote ($500)</a:t>
                      </a:r>
                    </a:p>
                    <a:p>
                      <a:pPr marL="11430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100000"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" sz="1400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1430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100000"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" sz="14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When infomercial quotes received from live-action production studio can make a final decision and begin production (mid-December 2015)</a:t>
                      </a:r>
                    </a:p>
                    <a:p>
                      <a:pPr marL="4000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100000"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" sz="14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Considering an animation because an animator can use stove and other hardware renderings rather than needing a finished product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" sz="1400" baseline="0" dirty="0" smtClean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sz="1400" baseline="0" dirty="0" smtClean="0"/>
                        <a:t>Target date of completion: </a:t>
                      </a:r>
                      <a:r>
                        <a:rPr lang="en-US" sz="1400" baseline="0" dirty="0" smtClean="0"/>
                        <a:t>Late Jan 2016 (in time for demos)</a:t>
                      </a:r>
                      <a:endParaRPr lang="en-US" sz="1400" dirty="0" smtClean="0"/>
                    </a:p>
                  </a:txBody>
                  <a:tcPr/>
                </a:tc>
              </a:tr>
              <a:tr h="1275220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400" b="1" dirty="0" smtClean="0"/>
                        <a:t>Commercial</a:t>
                      </a:r>
                    </a:p>
                    <a:p>
                      <a:pPr marL="182880" lvl="1" indent="0">
                        <a:buSzPct val="100000"/>
                        <a:buFont typeface="Arial" panose="020B0604020202020204" pitchFamily="34" charset="0"/>
                        <a:buNone/>
                      </a:pPr>
                      <a:r>
                        <a:rPr lang="en" sz="1300" dirty="0" smtClean="0">
                          <a:solidFill>
                            <a:schemeClr val="tx1"/>
                          </a:solidFill>
                        </a:rPr>
                        <a:t>Enteraining o</a:t>
                      </a:r>
                      <a:r>
                        <a:rPr lang="en-US" sz="1300" dirty="0" smtClean="0">
                          <a:solidFill>
                            <a:schemeClr val="tx1"/>
                          </a:solidFill>
                        </a:rPr>
                        <a:t>v</a:t>
                      </a:r>
                      <a:r>
                        <a:rPr lang="en" sz="1300" dirty="0" smtClean="0">
                          <a:solidFill>
                            <a:schemeClr val="tx1"/>
                          </a:solidFill>
                        </a:rPr>
                        <a:t>erview of key features (stove use, purchasing fuel) and benefits)</a:t>
                      </a:r>
                      <a:r>
                        <a:rPr lang="en" sz="130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  <a:p>
                      <a:pPr marL="182880" lvl="1" indent="0">
                        <a:buSzPct val="100000"/>
                        <a:buFont typeface="Arial" panose="020B0604020202020204" pitchFamily="34" charset="0"/>
                        <a:buNone/>
                      </a:pPr>
                      <a:r>
                        <a:rPr lang="en" sz="1300" u="sng" dirty="0" smtClean="0">
                          <a:solidFill>
                            <a:schemeClr val="tx1"/>
                          </a:solidFill>
                        </a:rPr>
                        <a:t>Purpose:</a:t>
                      </a:r>
                      <a:r>
                        <a:rPr lang="en" sz="1300" dirty="0" smtClean="0">
                          <a:solidFill>
                            <a:schemeClr val="tx1"/>
                          </a:solidFill>
                        </a:rPr>
                        <a:t> Educates potential and current customers and touches on key selling points (e.g., stoves are financed)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4000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100000"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Writer located to create concept and script, edit and translate scripts for other videos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sz="1400" baseline="0" dirty="0" smtClean="0"/>
                        <a:t>Finalize scripts: E</a:t>
                      </a:r>
                      <a:r>
                        <a:rPr lang="en-US" sz="1400" baseline="0" dirty="0" smtClean="0"/>
                        <a:t>a</a:t>
                      </a:r>
                      <a:r>
                        <a:rPr lang="en" sz="1400" baseline="0" dirty="0" smtClean="0"/>
                        <a:t>rly Jan 2016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sz="1400" baseline="0" dirty="0" smtClean="0"/>
                        <a:t>Target date of completion: </a:t>
                      </a:r>
                      <a:r>
                        <a:rPr lang="en-US" sz="1400" baseline="0" dirty="0" smtClean="0"/>
                        <a:t>Late Jan 2016 (in time for demos)</a:t>
                      </a:r>
                      <a:endParaRPr lang="en-US" sz="1400" dirty="0" smtClean="0"/>
                    </a:p>
                    <a:p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17799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242888" y="175944"/>
            <a:ext cx="8506692" cy="408709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smtClean="0">
                <a:solidFill>
                  <a:schemeClr val="tx1"/>
                </a:solidFill>
              </a:rPr>
              <a:t>Project budget</a:t>
            </a:r>
          </a:p>
        </p:txBody>
      </p:sp>
      <p:sp>
        <p:nvSpPr>
          <p:cNvPr id="2" name="Rectangle 1"/>
          <p:cNvSpPr/>
          <p:nvPr/>
        </p:nvSpPr>
        <p:spPr>
          <a:xfrm>
            <a:off x="446314" y="1582341"/>
            <a:ext cx="8088086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4300">
              <a:buSzPct val="100000"/>
            </a:pPr>
            <a:r>
              <a:rPr lang="en-US" b="1" dirty="0"/>
              <a:t>Total Budget</a:t>
            </a:r>
            <a:r>
              <a:rPr lang="en-US" b="1"/>
              <a:t>: </a:t>
            </a:r>
            <a:r>
              <a:rPr lang="en-US" b="1" smtClean="0"/>
              <a:t>~$5,150</a:t>
            </a:r>
            <a:endParaRPr lang="en-US" b="1" dirty="0" smtClean="0"/>
          </a:p>
          <a:p>
            <a:pPr marL="114300">
              <a:buSzPct val="100000"/>
            </a:pPr>
            <a:endParaRPr lang="en-US" b="1" dirty="0"/>
          </a:p>
          <a:p>
            <a:pPr marL="571500" indent="-342900">
              <a:buFont typeface="+mj-lt"/>
              <a:buAutoNum type="arabicPeriod"/>
            </a:pPr>
            <a:r>
              <a:rPr lang="en-US" dirty="0" smtClean="0"/>
              <a:t>Miniseries and first cut infomercial script (Philip </a:t>
            </a:r>
            <a:r>
              <a:rPr lang="en-US" dirty="0" err="1" smtClean="0"/>
              <a:t>Rugamba</a:t>
            </a:r>
            <a:r>
              <a:rPr lang="en-US" dirty="0" smtClean="0"/>
              <a:t>) ………………....  $400</a:t>
            </a:r>
          </a:p>
          <a:p>
            <a:pPr marL="571500" indent="-342900">
              <a:buFont typeface="+mj-lt"/>
              <a:buAutoNum type="arabicPeriod"/>
            </a:pPr>
            <a:r>
              <a:rPr lang="en-US" dirty="0" smtClean="0"/>
              <a:t>Live action shoot (initial quote from </a:t>
            </a:r>
            <a:r>
              <a:rPr lang="en-US" dirty="0" err="1" smtClean="0"/>
              <a:t>Tafsiri</a:t>
            </a:r>
            <a:r>
              <a:rPr lang="en-US" dirty="0" smtClean="0"/>
              <a:t> Group) …………………............. $4,000</a:t>
            </a:r>
          </a:p>
          <a:p>
            <a:pPr marL="571500" indent="-342900">
              <a:buFont typeface="+mj-lt"/>
              <a:buAutoNum type="arabicPeriod"/>
            </a:pPr>
            <a:r>
              <a:rPr lang="en-US" dirty="0" smtClean="0"/>
              <a:t>Other writing and pre-production (initial quote from </a:t>
            </a:r>
            <a:r>
              <a:rPr lang="en-US" dirty="0" err="1" smtClean="0"/>
              <a:t>Tafsiri</a:t>
            </a:r>
            <a:r>
              <a:rPr lang="en-US" dirty="0" smtClean="0"/>
              <a:t> Group)………. $250 </a:t>
            </a:r>
          </a:p>
          <a:p>
            <a:pPr marL="571500" indent="-342900">
              <a:buFont typeface="+mj-lt"/>
              <a:buAutoNum type="arabicPeriod"/>
            </a:pPr>
            <a:r>
              <a:rPr lang="en-US" dirty="0" smtClean="0"/>
              <a:t>Animation (if selected for infomercial) ……………………………………………       ~$500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378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351312" y="2772538"/>
            <a:ext cx="8506692" cy="408709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smtClean="0">
                <a:solidFill>
                  <a:schemeClr val="tx1"/>
                </a:solidFill>
              </a:rPr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423821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1" name="Shape 361"/>
          <p:cNvPicPr preferRelativeResize="0"/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151" y="1808426"/>
            <a:ext cx="5515375" cy="413652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ounded Rectangle 3"/>
          <p:cNvSpPr/>
          <p:nvPr/>
        </p:nvSpPr>
        <p:spPr>
          <a:xfrm>
            <a:off x="242888" y="175944"/>
            <a:ext cx="8506692" cy="408709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smtClean="0">
                <a:solidFill>
                  <a:schemeClr val="tx1"/>
                </a:solidFill>
              </a:rPr>
              <a:t>Potential Ad Customer Types</a:t>
            </a:r>
          </a:p>
        </p:txBody>
      </p:sp>
    </p:spTree>
    <p:extLst>
      <p:ext uri="{BB962C8B-B14F-4D97-AF65-F5344CB8AC3E}">
        <p14:creationId xmlns:p14="http://schemas.microsoft.com/office/powerpoint/2010/main" val="3434690011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37457" y="1193293"/>
            <a:ext cx="8311243" cy="3810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242455" y="181738"/>
            <a:ext cx="8506692" cy="408709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smtClean="0">
                <a:solidFill>
                  <a:schemeClr val="tx1"/>
                </a:solidFill>
              </a:rPr>
              <a:t>AGENDA</a:t>
            </a:r>
          </a:p>
        </p:txBody>
      </p:sp>
      <p:sp>
        <p:nvSpPr>
          <p:cNvPr id="6" name="Shape 57"/>
          <p:cNvSpPr txBox="1">
            <a:spLocks/>
          </p:cNvSpPr>
          <p:nvPr/>
        </p:nvSpPr>
        <p:spPr>
          <a:xfrm>
            <a:off x="67018" y="604083"/>
            <a:ext cx="8520599" cy="34164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800" b="1" dirty="0"/>
              <a:t>Digital Services </a:t>
            </a:r>
            <a:r>
              <a:rPr lang="en" sz="1800" b="1" dirty="0" smtClean="0"/>
              <a:t>exploration approach</a:t>
            </a:r>
          </a:p>
          <a:p>
            <a:pPr indent="0">
              <a:lnSpc>
                <a:spcPct val="100000"/>
              </a:lnSpc>
              <a:spcBef>
                <a:spcPts val="0"/>
              </a:spcBef>
              <a:buNone/>
            </a:pPr>
            <a:endParaRPr lang="en" sz="1800" b="1" dirty="0" smtClean="0"/>
          </a:p>
          <a:p>
            <a:pPr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800" b="1" dirty="0" smtClean="0"/>
              <a:t>Domain Prioritization</a:t>
            </a:r>
            <a:endParaRPr lang="en" sz="1800" b="1" dirty="0"/>
          </a:p>
          <a:p>
            <a:pPr indent="0">
              <a:lnSpc>
                <a:spcPct val="100000"/>
              </a:lnSpc>
              <a:spcBef>
                <a:spcPts val="0"/>
              </a:spcBef>
              <a:buNone/>
            </a:pPr>
            <a:endParaRPr lang="en" sz="1800" b="1" dirty="0" smtClean="0"/>
          </a:p>
          <a:p>
            <a:pPr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800" b="1" dirty="0" smtClean="0"/>
              <a:t>Financial </a:t>
            </a:r>
            <a:r>
              <a:rPr lang="en" sz="1800" b="1" dirty="0"/>
              <a:t>Services</a:t>
            </a:r>
          </a:p>
          <a:p>
            <a:pPr marL="1143000" lvl="1" indent="-457200">
              <a:lnSpc>
                <a:spcPct val="100000"/>
              </a:lnSpc>
              <a:spcBef>
                <a:spcPts val="0"/>
              </a:spcBef>
            </a:pPr>
            <a:r>
              <a:rPr lang="en" sz="1800" dirty="0"/>
              <a:t>Market context and work to date</a:t>
            </a:r>
          </a:p>
          <a:p>
            <a:pPr marL="1143000" lvl="1" indent="-457200">
              <a:lnSpc>
                <a:spcPct val="100000"/>
              </a:lnSpc>
              <a:spcBef>
                <a:spcPts val="0"/>
              </a:spcBef>
            </a:pPr>
            <a:r>
              <a:rPr lang="en" sz="1800" dirty="0"/>
              <a:t>Project plan</a:t>
            </a:r>
          </a:p>
          <a:p>
            <a:pPr indent="0">
              <a:lnSpc>
                <a:spcPct val="100000"/>
              </a:lnSpc>
              <a:spcBef>
                <a:spcPts val="0"/>
              </a:spcBef>
              <a:buNone/>
            </a:pPr>
            <a:endParaRPr lang="en" sz="1800" b="1" dirty="0" smtClean="0"/>
          </a:p>
          <a:p>
            <a:pPr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800" b="1" dirty="0" smtClean="0"/>
              <a:t>Advertising</a:t>
            </a:r>
            <a:endParaRPr lang="en" sz="1800" b="1" dirty="0"/>
          </a:p>
          <a:p>
            <a:pPr marL="1143000" lvl="1" indent="-457200">
              <a:lnSpc>
                <a:spcPct val="100000"/>
              </a:lnSpc>
              <a:spcBef>
                <a:spcPts val="0"/>
              </a:spcBef>
            </a:pPr>
            <a:r>
              <a:rPr lang="en" sz="1800" dirty="0"/>
              <a:t>Market context and </a:t>
            </a:r>
            <a:r>
              <a:rPr lang="en" sz="1800" dirty="0" smtClean="0"/>
              <a:t>work to date</a:t>
            </a:r>
          </a:p>
          <a:p>
            <a:pPr marL="1143000" lvl="1" indent="-457200">
              <a:lnSpc>
                <a:spcPct val="100000"/>
              </a:lnSpc>
              <a:spcBef>
                <a:spcPts val="0"/>
              </a:spcBef>
            </a:pPr>
            <a:r>
              <a:rPr lang="en" sz="1800" dirty="0" smtClean="0"/>
              <a:t>Project plan</a:t>
            </a:r>
            <a:endParaRPr lang="en" sz="1800" dirty="0"/>
          </a:p>
          <a:p>
            <a:pPr indent="0">
              <a:lnSpc>
                <a:spcPct val="100000"/>
              </a:lnSpc>
              <a:spcBef>
                <a:spcPts val="0"/>
              </a:spcBef>
              <a:buNone/>
            </a:pPr>
            <a:endParaRPr lang="en" sz="1800" b="1" dirty="0" smtClean="0"/>
          </a:p>
          <a:p>
            <a:pPr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800" b="1" dirty="0" smtClean="0"/>
              <a:t>Media</a:t>
            </a:r>
            <a:endParaRPr lang="en" sz="1800" b="1" dirty="0"/>
          </a:p>
          <a:p>
            <a:pPr marL="1143000" lvl="1" indent="-457200">
              <a:lnSpc>
                <a:spcPct val="100000"/>
              </a:lnSpc>
              <a:spcBef>
                <a:spcPts val="0"/>
              </a:spcBef>
            </a:pPr>
            <a:r>
              <a:rPr lang="en" sz="1800" dirty="0"/>
              <a:t>Market context and work to date</a:t>
            </a:r>
          </a:p>
          <a:p>
            <a:pPr marL="1143000" lvl="1" indent="-457200">
              <a:lnSpc>
                <a:spcPct val="100000"/>
              </a:lnSpc>
              <a:spcBef>
                <a:spcPts val="0"/>
              </a:spcBef>
            </a:pPr>
            <a:r>
              <a:rPr lang="en" sz="1800" dirty="0"/>
              <a:t>Project plan</a:t>
            </a:r>
          </a:p>
          <a:p>
            <a:pPr indent="0">
              <a:lnSpc>
                <a:spcPct val="100000"/>
              </a:lnSpc>
              <a:spcBef>
                <a:spcPts val="0"/>
              </a:spcBef>
              <a:buNone/>
            </a:pPr>
            <a:endParaRPr lang="en" sz="1800" b="1" dirty="0" smtClean="0"/>
          </a:p>
          <a:p>
            <a:pPr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800" b="1" dirty="0" smtClean="0"/>
              <a:t>Information </a:t>
            </a:r>
            <a:r>
              <a:rPr lang="en" sz="1800" b="1" dirty="0"/>
              <a:t>Services</a:t>
            </a:r>
          </a:p>
          <a:p>
            <a:pPr marL="1143000" lvl="1" indent="-457200">
              <a:lnSpc>
                <a:spcPct val="100000"/>
              </a:lnSpc>
              <a:spcBef>
                <a:spcPts val="0"/>
              </a:spcBef>
            </a:pPr>
            <a:r>
              <a:rPr lang="en" sz="1800" dirty="0"/>
              <a:t>Market context and work to date</a:t>
            </a:r>
          </a:p>
          <a:p>
            <a:pPr marL="1143000" lvl="1" indent="-457200">
              <a:lnSpc>
                <a:spcPct val="100000"/>
              </a:lnSpc>
              <a:spcBef>
                <a:spcPts val="0"/>
              </a:spcBef>
            </a:pPr>
            <a:r>
              <a:rPr lang="en" sz="1800" dirty="0"/>
              <a:t>Project plan</a:t>
            </a:r>
          </a:p>
          <a:p>
            <a:pPr indent="0">
              <a:lnSpc>
                <a:spcPct val="100000"/>
              </a:lnSpc>
              <a:spcBef>
                <a:spcPts val="0"/>
              </a:spcBef>
              <a:buNone/>
            </a:pPr>
            <a:endParaRPr lang="en" sz="1800" b="1" dirty="0" smtClean="0"/>
          </a:p>
          <a:p>
            <a:pPr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800" b="1" dirty="0" smtClean="0"/>
              <a:t>SCE Consumer Videos Project Update</a:t>
            </a:r>
            <a:endParaRPr lang="en" sz="1800" b="1" dirty="0"/>
          </a:p>
        </p:txBody>
      </p:sp>
    </p:spTree>
    <p:extLst>
      <p:ext uri="{BB962C8B-B14F-4D97-AF65-F5344CB8AC3E}">
        <p14:creationId xmlns:p14="http://schemas.microsoft.com/office/powerpoint/2010/main" val="887176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/>
          <p:cNvSpPr/>
          <p:nvPr/>
        </p:nvSpPr>
        <p:spPr>
          <a:xfrm>
            <a:off x="242455" y="181738"/>
            <a:ext cx="8506692" cy="408709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smtClean="0">
                <a:solidFill>
                  <a:schemeClr val="tx1"/>
                </a:solidFill>
              </a:rPr>
              <a:t>What synergies does each DS domain have with SCE’s core business?</a:t>
            </a:r>
          </a:p>
        </p:txBody>
      </p:sp>
      <p:graphicFrame>
        <p:nvGraphicFramePr>
          <p:cNvPr id="5" name="Shape 96"/>
          <p:cNvGraphicFramePr/>
          <p:nvPr>
            <p:extLst>
              <p:ext uri="{D42A27DB-BD31-4B8C-83A1-F6EECF244321}">
                <p14:modId xmlns:p14="http://schemas.microsoft.com/office/powerpoint/2010/main" val="1414174101"/>
              </p:ext>
            </p:extLst>
          </p:nvPr>
        </p:nvGraphicFramePr>
        <p:xfrm>
          <a:off x="293576" y="1149100"/>
          <a:ext cx="8507524" cy="5358136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986584"/>
                <a:gridCol w="1504188"/>
                <a:gridCol w="1504188"/>
                <a:gridCol w="1504188"/>
                <a:gridCol w="1504188"/>
                <a:gridCol w="1504188"/>
              </a:tblGrid>
              <a:tr h="419561"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endParaRPr sz="1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buNone/>
                      </a:pPr>
                      <a:r>
                        <a:rPr lang="en" sz="1400" dirty="0">
                          <a:solidFill>
                            <a:srgbClr val="FFFFFF"/>
                          </a:solidFill>
                        </a:rPr>
                        <a:t>Financial Services</a:t>
                      </a:r>
                    </a:p>
                  </a:txBody>
                  <a:tcPr marL="91425" marR="91425" marT="91425" marB="91425">
                    <a:solidFill>
                      <a:srgbClr val="07376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buNone/>
                      </a:pPr>
                      <a:r>
                        <a:rPr lang="en" sz="1400" dirty="0">
                          <a:solidFill>
                            <a:srgbClr val="FFFFFF"/>
                          </a:solidFill>
                        </a:rPr>
                        <a:t>Advertising</a:t>
                      </a:r>
                    </a:p>
                  </a:txBody>
                  <a:tcPr marL="91425" marR="91425" marT="91425" marB="91425">
                    <a:solidFill>
                      <a:srgbClr val="07376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buNone/>
                      </a:pPr>
                      <a:r>
                        <a:rPr lang="en" sz="1400" dirty="0">
                          <a:solidFill>
                            <a:srgbClr val="FFFFFF"/>
                          </a:solidFill>
                        </a:rPr>
                        <a:t>Digital Content</a:t>
                      </a:r>
                    </a:p>
                  </a:txBody>
                  <a:tcPr marL="91425" marR="91425" marT="91425" marB="91425">
                    <a:solidFill>
                      <a:srgbClr val="07376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buNone/>
                      </a:pPr>
                      <a:r>
                        <a:rPr lang="en" sz="1400" dirty="0">
                          <a:solidFill>
                            <a:srgbClr val="FFFFFF"/>
                          </a:solidFill>
                        </a:rPr>
                        <a:t>Information Access</a:t>
                      </a:r>
                    </a:p>
                  </a:txBody>
                  <a:tcPr marL="91425" marR="91425" marT="91425" marB="91425">
                    <a:solidFill>
                      <a:srgbClr val="07376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buNone/>
                      </a:pPr>
                      <a:r>
                        <a:rPr lang="en" sz="1400" dirty="0">
                          <a:solidFill>
                            <a:srgbClr val="FFFFFF"/>
                          </a:solidFill>
                        </a:rPr>
                        <a:t>E-commerce</a:t>
                      </a:r>
                    </a:p>
                  </a:txBody>
                  <a:tcPr marL="91425" marR="91425" marT="91425" marB="91425">
                    <a:solidFill>
                      <a:srgbClr val="073763"/>
                    </a:solidFill>
                  </a:tcPr>
                </a:tc>
              </a:tr>
              <a:tr h="1182466">
                <a:tc>
                  <a:txBody>
                    <a:bodyPr/>
                    <a:lstStyle/>
                    <a:p>
                      <a:pPr rtl="0">
                        <a:spcBef>
                          <a:spcPts val="0"/>
                        </a:spcBef>
                        <a:buNone/>
                      </a:pPr>
                      <a:r>
                        <a:rPr lang="en" sz="1400" dirty="0" smtClean="0">
                          <a:solidFill>
                            <a:srgbClr val="FFFFFF"/>
                          </a:solidFill>
                        </a:rPr>
                        <a:t>Required for core business?</a:t>
                      </a:r>
                      <a:endParaRPr lang="en" sz="1400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 anchor="ctr">
                    <a:solidFill>
                      <a:srgbClr val="07376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 sz="1400" b="1" dirty="0" smtClean="0"/>
                        <a:t>Yes; </a:t>
                      </a:r>
                      <a:r>
                        <a:rPr lang="en" sz="1400" b="0" dirty="0" smtClean="0"/>
                        <a:t>stove financing</a:t>
                      </a:r>
                      <a:endParaRPr lang="en" sz="1400" b="1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 sz="1400" b="1" dirty="0" smtClean="0"/>
                        <a:t>Yes</a:t>
                      </a:r>
                      <a:r>
                        <a:rPr lang="en" sz="1400" b="0" dirty="0" smtClean="0"/>
                        <a:t>; SCE will</a:t>
                      </a:r>
                      <a:r>
                        <a:rPr lang="en" sz="1400" b="0" baseline="0" dirty="0" smtClean="0"/>
                        <a:t> need to advertise its services on the media screen</a:t>
                      </a:r>
                      <a:endParaRPr lang="en" sz="1400" b="1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-US" sz="1400" b="1" dirty="0" smtClean="0"/>
                        <a:t>Yes </a:t>
                      </a:r>
                      <a:r>
                        <a:rPr lang="en-US" sz="1400" b="0" dirty="0" smtClean="0"/>
                        <a:t>for media screen; need</a:t>
                      </a:r>
                      <a:r>
                        <a:rPr lang="en-US" sz="1400" b="0" baseline="0" dirty="0" smtClean="0"/>
                        <a:t> content to advertise SCE services</a:t>
                      </a:r>
                    </a:p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lang="en-US" sz="1400" b="0" baseline="0" dirty="0" smtClean="0"/>
                    </a:p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-US" sz="1400" b="1" baseline="0" dirty="0" smtClean="0"/>
                        <a:t>No </a:t>
                      </a:r>
                      <a:r>
                        <a:rPr lang="en-US" sz="1400" b="0" baseline="0" dirty="0" smtClean="0"/>
                        <a:t>for digital content downloads</a:t>
                      </a:r>
                      <a:endParaRPr sz="1400" b="1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 sz="1400" b="1" dirty="0" smtClean="0"/>
                        <a:t>Sort</a:t>
                      </a:r>
                      <a:r>
                        <a:rPr lang="en" sz="1400" b="1" baseline="0" dirty="0" smtClean="0"/>
                        <a:t> of</a:t>
                      </a:r>
                      <a:r>
                        <a:rPr lang="en" sz="1400" b="0" dirty="0" smtClean="0"/>
                        <a:t>;</a:t>
                      </a:r>
                      <a:r>
                        <a:rPr lang="en" sz="1400" b="0" baseline="0" dirty="0" smtClean="0"/>
                        <a:t> wifi may reduce connectivity costs but mobile data is a viable solution</a:t>
                      </a:r>
                      <a:endParaRPr lang="en" sz="1400" b="1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 sz="1400" b="1" dirty="0" smtClean="0"/>
                        <a:t>No</a:t>
                      </a:r>
                      <a:endParaRPr lang="en" sz="1400" b="1" dirty="0"/>
                    </a:p>
                  </a:txBody>
                  <a:tcPr marL="91425" marR="91425" marT="91425" marB="91425"/>
                </a:tc>
              </a:tr>
              <a:tr h="1182466">
                <a:tc>
                  <a:txBody>
                    <a:bodyPr/>
                    <a:lstStyle/>
                    <a:p>
                      <a:pPr rtl="0">
                        <a:spcBef>
                          <a:spcPts val="0"/>
                        </a:spcBef>
                        <a:buNone/>
                      </a:pPr>
                      <a:r>
                        <a:rPr lang="en" sz="1400" dirty="0" smtClean="0">
                          <a:solidFill>
                            <a:srgbClr val="FFFFFF"/>
                          </a:solidFill>
                        </a:rPr>
                        <a:t>Synergies with SCE core business</a:t>
                      </a:r>
                      <a:endParaRPr lang="en" sz="1400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 anchor="ctr">
                    <a:solidFill>
                      <a:srgbClr val="073763"/>
                    </a:solidFill>
                  </a:tcPr>
                </a:tc>
                <a:tc>
                  <a:txBody>
                    <a:bodyPr/>
                    <a:lstStyle/>
                    <a:p>
                      <a:pPr rtl="0">
                        <a:spcBef>
                          <a:spcPts val="0"/>
                        </a:spcBef>
                        <a:buNone/>
                      </a:pPr>
                      <a:r>
                        <a:rPr lang="en" sz="1400" dirty="0" smtClean="0"/>
                        <a:t>-</a:t>
                      </a:r>
                      <a:r>
                        <a:rPr lang="en" sz="1400" dirty="0"/>
                        <a:t>Payment system/CRM</a:t>
                      </a:r>
                    </a:p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 sz="1400" dirty="0"/>
                        <a:t>-Customer data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rtl="0">
                        <a:spcBef>
                          <a:spcPts val="0"/>
                        </a:spcBef>
                        <a:buNone/>
                      </a:pPr>
                      <a:r>
                        <a:rPr lang="en" sz="1400" dirty="0"/>
                        <a:t>-Connected </a:t>
                      </a:r>
                      <a:r>
                        <a:rPr lang="en" sz="1400" dirty="0" smtClean="0"/>
                        <a:t>devices</a:t>
                      </a:r>
                    </a:p>
                    <a:p>
                      <a:pPr rtl="0">
                        <a:spcBef>
                          <a:spcPts val="0"/>
                        </a:spcBef>
                        <a:buNone/>
                      </a:pPr>
                      <a:r>
                        <a:rPr lang="en" sz="1400" dirty="0" smtClean="0"/>
                        <a:t>-Screens</a:t>
                      </a:r>
                      <a:endParaRPr lang="en" sz="1400" dirty="0"/>
                    </a:p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 sz="1400" dirty="0" smtClean="0"/>
                        <a:t>-</a:t>
                      </a:r>
                      <a:r>
                        <a:rPr lang="en" sz="1400" dirty="0"/>
                        <a:t>Customer database and CRM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rtl="0">
                        <a:spcBef>
                          <a:spcPts val="0"/>
                        </a:spcBef>
                        <a:buNone/>
                      </a:pPr>
                      <a:r>
                        <a:rPr lang="en" sz="1400" dirty="0"/>
                        <a:t>-Connectivity at low cost for customers</a:t>
                      </a:r>
                    </a:p>
                    <a:p>
                      <a:pPr lvl="0" rt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110000"/>
                        <a:buFont typeface="Arial"/>
                        <a:buNone/>
                      </a:pPr>
                      <a:r>
                        <a:rPr lang="en" sz="1400" dirty="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en" sz="1400" dirty="0" smtClean="0">
                          <a:solidFill>
                            <a:schemeClr val="dk1"/>
                          </a:solidFill>
                        </a:rPr>
                        <a:t>Screens</a:t>
                      </a:r>
                      <a:endParaRPr lang="en" sz="140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rtl="0">
                        <a:spcBef>
                          <a:spcPts val="0"/>
                        </a:spcBef>
                        <a:buNone/>
                      </a:pPr>
                      <a:r>
                        <a:rPr lang="en" sz="1400"/>
                        <a:t>-Connectivity required for FPs</a:t>
                      </a:r>
                    </a:p>
                    <a:p>
                      <a:pPr rtl="0">
                        <a:spcBef>
                          <a:spcPts val="0"/>
                        </a:spcBef>
                        <a:buNone/>
                      </a:pPr>
                      <a:r>
                        <a:rPr lang="en" sz="1400"/>
                        <a:t>-Power-connected, distributed infra</a:t>
                      </a:r>
                    </a:p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 sz="1400"/>
                        <a:t>-CRM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rtl="0">
                        <a:spcBef>
                          <a:spcPts val="0"/>
                        </a:spcBef>
                        <a:buNone/>
                      </a:pPr>
                      <a:r>
                        <a:rPr lang="en" sz="1400" dirty="0"/>
                        <a:t>-Secure connected infra</a:t>
                      </a:r>
                    </a:p>
                    <a:p>
                      <a:pPr rtl="0">
                        <a:spcBef>
                          <a:spcPts val="0"/>
                        </a:spcBef>
                        <a:buNone/>
                      </a:pPr>
                      <a:r>
                        <a:rPr lang="en" sz="1400" dirty="0"/>
                        <a:t>-Regular visits from staff to infra</a:t>
                      </a:r>
                    </a:p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 sz="1400" dirty="0"/>
                        <a:t>-Set of known locations</a:t>
                      </a:r>
                    </a:p>
                  </a:txBody>
                  <a:tcPr marL="91425" marR="91425" marT="91425" marB="91425"/>
                </a:tc>
              </a:tr>
              <a:tr h="1182466">
                <a:tc>
                  <a:txBody>
                    <a:bodyPr/>
                    <a:lstStyle/>
                    <a:p>
                      <a:pPr rtl="0">
                        <a:spcBef>
                          <a:spcPts val="0"/>
                        </a:spcBef>
                        <a:buNone/>
                      </a:pPr>
                      <a:r>
                        <a:rPr lang="en" sz="1400" dirty="0" smtClean="0">
                          <a:solidFill>
                            <a:srgbClr val="FFFFFF"/>
                          </a:solidFill>
                        </a:rPr>
                        <a:t>Synergy Score</a:t>
                      </a:r>
                      <a:endParaRPr lang="en" sz="1400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 anchor="ctr">
                    <a:solidFill>
                      <a:srgbClr val="07376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lang="en" sz="1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lang="en" sz="1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110000"/>
                        <a:buFont typeface="Arial"/>
                        <a:buNone/>
                      </a:pPr>
                      <a:endParaRPr lang="en" sz="140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lang="en" sz="1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lang="en" sz="1400" dirty="0"/>
                    </a:p>
                  </a:txBody>
                  <a:tcPr marL="91425" marR="91425" marT="91425" marB="91425"/>
                </a:tc>
              </a:tr>
            </a:tbl>
          </a:graphicData>
        </a:graphic>
      </p:graphicFrame>
      <p:sp>
        <p:nvSpPr>
          <p:cNvPr id="8" name="Shape 99"/>
          <p:cNvSpPr/>
          <p:nvPr/>
        </p:nvSpPr>
        <p:spPr>
          <a:xfrm>
            <a:off x="7844868" y="5635254"/>
            <a:ext cx="457200" cy="4572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7" name="Shape 98"/>
          <p:cNvSpPr/>
          <p:nvPr/>
        </p:nvSpPr>
        <p:spPr>
          <a:xfrm>
            <a:off x="1802796" y="5635254"/>
            <a:ext cx="457200" cy="457200"/>
          </a:xfrm>
          <a:prstGeom prst="ellipse">
            <a:avLst/>
          </a:prstGeom>
          <a:solidFill>
            <a:srgbClr val="00FF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grpSp>
        <p:nvGrpSpPr>
          <p:cNvPr id="2" name="Group 1"/>
          <p:cNvGrpSpPr/>
          <p:nvPr/>
        </p:nvGrpSpPr>
        <p:grpSpPr>
          <a:xfrm>
            <a:off x="4823832" y="5635254"/>
            <a:ext cx="457200" cy="457200"/>
            <a:chOff x="5160876" y="5593051"/>
            <a:chExt cx="288599" cy="299399"/>
          </a:xfrm>
        </p:grpSpPr>
        <p:sp>
          <p:nvSpPr>
            <p:cNvPr id="17" name="Shape 107"/>
            <p:cNvSpPr/>
            <p:nvPr/>
          </p:nvSpPr>
          <p:spPr>
            <a:xfrm>
              <a:off x="5160876" y="5593051"/>
              <a:ext cx="288599" cy="299399"/>
            </a:xfrm>
            <a:prstGeom prst="ellipse">
              <a:avLst/>
            </a:prstGeom>
            <a:solidFill>
              <a:srgbClr val="FFFF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8" name="Shape 108"/>
            <p:cNvSpPr/>
            <p:nvPr/>
          </p:nvSpPr>
          <p:spPr>
            <a:xfrm>
              <a:off x="5160876" y="5593051"/>
              <a:ext cx="288599" cy="299399"/>
            </a:xfrm>
            <a:prstGeom prst="pie">
              <a:avLst>
                <a:gd name="adj1" fmla="val 5297446"/>
                <a:gd name="adj2" fmla="val 16200000"/>
              </a:avLst>
            </a:prstGeom>
            <a:solidFill>
              <a:srgbClr val="00FF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29" name="Shape 98"/>
          <p:cNvSpPr/>
          <p:nvPr/>
        </p:nvSpPr>
        <p:spPr>
          <a:xfrm>
            <a:off x="3313314" y="5635254"/>
            <a:ext cx="457200" cy="457200"/>
          </a:xfrm>
          <a:prstGeom prst="ellipse">
            <a:avLst/>
          </a:prstGeom>
          <a:solidFill>
            <a:srgbClr val="00FF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1" name="Shape 107"/>
          <p:cNvSpPr/>
          <p:nvPr/>
        </p:nvSpPr>
        <p:spPr>
          <a:xfrm>
            <a:off x="6334350" y="5635254"/>
            <a:ext cx="457200" cy="457200"/>
          </a:xfrm>
          <a:prstGeom prst="ellipse">
            <a:avLst/>
          </a:prstGeom>
          <a:solidFill>
            <a:srgbClr val="FFFF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84073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OCpduyT2hk.YFDMPCBQiZQ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OCpduyT2hk.YFDMPCBQiZQ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OCpduyT2hk.YFDMPCBQiZQ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OCpduyT2hk.YFDMPCBQiZQ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OCpduyT2hk.YFDMPCBQiZQ"/>
</p:tagLst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5.xml><?xml version="1.0" encoding="utf-8"?>
<a:themeOverride xmlns:a="http://schemas.openxmlformats.org/drawingml/2006/main">
  <a:clrScheme name="Blue Green">
    <a:dk1>
      <a:sysClr val="windowText" lastClr="000000"/>
    </a:dk1>
    <a:lt1>
      <a:sysClr val="window" lastClr="FFFFFF"/>
    </a:lt1>
    <a:dk2>
      <a:srgbClr val="373545"/>
    </a:dk2>
    <a:lt2>
      <a:srgbClr val="CEDBE6"/>
    </a:lt2>
    <a:accent1>
      <a:srgbClr val="3494BA"/>
    </a:accent1>
    <a:accent2>
      <a:srgbClr val="58B6C0"/>
    </a:accent2>
    <a:accent3>
      <a:srgbClr val="75BDA7"/>
    </a:accent3>
    <a:accent4>
      <a:srgbClr val="7A8C8E"/>
    </a:accent4>
    <a:accent5>
      <a:srgbClr val="84ACB6"/>
    </a:accent5>
    <a:accent6>
      <a:srgbClr val="2683C6"/>
    </a:accent6>
    <a:hlink>
      <a:srgbClr val="6B9F25"/>
    </a:hlink>
    <a:folHlink>
      <a:srgbClr val="9F6715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Aspect">
    <a:fillStyleLst>
      <a:solidFill>
        <a:schemeClr val="phClr"/>
      </a:solidFill>
      <a:gradFill rotWithShape="1">
        <a:gsLst>
          <a:gs pos="0">
            <a:schemeClr val="phClr">
              <a:tint val="65000"/>
              <a:satMod val="270000"/>
            </a:schemeClr>
          </a:gs>
          <a:gs pos="25000">
            <a:schemeClr val="phClr">
              <a:tint val="60000"/>
              <a:satMod val="300000"/>
            </a:schemeClr>
          </a:gs>
          <a:gs pos="100000">
            <a:schemeClr val="phClr">
              <a:tint val="29000"/>
              <a:satMod val="40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45000"/>
              <a:satMod val="155000"/>
            </a:schemeClr>
          </a:gs>
          <a:gs pos="60000">
            <a:schemeClr val="phClr">
              <a:shade val="95000"/>
              <a:satMod val="150000"/>
            </a:schemeClr>
          </a:gs>
          <a:gs pos="100000">
            <a:schemeClr val="phClr">
              <a:tint val="87000"/>
              <a:satMod val="2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atMod val="150000"/>
          </a:schemeClr>
        </a:solidFill>
        <a:prstDash val="solid"/>
      </a:ln>
      <a:ln w="425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65500" dist="38100" dir="5400000" rotWithShape="0">
            <a:srgbClr val="000000">
              <a:alpha val="40000"/>
            </a:srgbClr>
          </a:outerShdw>
        </a:effectLst>
      </a:effectStyle>
      <a:effectStyle>
        <a:effectLst>
          <a:outerShdw blurRad="65500" dist="38100" dir="5400000" rotWithShape="0">
            <a:srgbClr val="000000">
              <a:alpha val="40000"/>
            </a:srgbClr>
          </a:outerShdw>
        </a:effectLst>
      </a:effectStyle>
      <a:effectStyle>
        <a:effectLst>
          <a:outerShdw blurRad="65500" dist="38100" dir="5400000" rotWithShape="0">
            <a:srgbClr val="000000">
              <a:alpha val="40000"/>
            </a:srgbClr>
          </a:outerShdw>
        </a:effectLst>
        <a:scene3d>
          <a:camera prst="orthographicFront" fov="0">
            <a:rot lat="0" lon="0" rev="0"/>
          </a:camera>
          <a:lightRig rig="contrasting" dir="t">
            <a:rot lat="0" lon="0" rev="12000000"/>
          </a:lightRig>
        </a:scene3d>
        <a:sp3d prstMaterial="powder">
          <a:bevelT h="508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shade val="75000"/>
              <a:satMod val="250000"/>
            </a:schemeClr>
          </a:gs>
          <a:gs pos="20000">
            <a:schemeClr val="phClr">
              <a:shade val="85000"/>
              <a:satMod val="175000"/>
            </a:schemeClr>
          </a:gs>
          <a:gs pos="100000">
            <a:schemeClr val="phClr">
              <a:tint val="70000"/>
              <a:satMod val="175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0000"/>
              <a:satMod val="145000"/>
            </a:schemeClr>
          </a:gs>
          <a:gs pos="30000">
            <a:schemeClr val="phClr">
              <a:shade val="65000"/>
              <a:satMod val="155000"/>
            </a:schemeClr>
          </a:gs>
          <a:gs pos="100000">
            <a:schemeClr val="phClr">
              <a:tint val="60000"/>
              <a:satMod val="170000"/>
            </a:schemeClr>
          </a:gs>
        </a:gsLst>
        <a:lin ang="16200000" scaled="1"/>
      </a:gradFill>
    </a:bgFillStyleLst>
  </a:fmt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23053</TotalTime>
  <Words>7394</Words>
  <Application>Microsoft Office PowerPoint</Application>
  <PresentationFormat>On-screen Show (4:3)</PresentationFormat>
  <Paragraphs>1361</Paragraphs>
  <Slides>73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73</vt:i4>
      </vt:variant>
    </vt:vector>
  </HeadingPairs>
  <TitlesOfParts>
    <vt:vector size="74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Greg Murray</dc:creator>
  <cp:lastModifiedBy>User</cp:lastModifiedBy>
  <cp:revision>409</cp:revision>
  <cp:lastPrinted>2015-10-19T15:39:26Z</cp:lastPrinted>
  <dcterms:created xsi:type="dcterms:W3CDTF">2015-09-03T07:53:17Z</dcterms:created>
  <dcterms:modified xsi:type="dcterms:W3CDTF">2015-12-07T10:35:54Z</dcterms:modified>
</cp:coreProperties>
</file>